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Georgia Pro Bold" panose="020B0604020202020204" charset="0"/>
      <p:regular r:id="rId13"/>
    </p:embeddedFont>
    <p:embeddedFont>
      <p:font typeface="Lazord Sans Serif Expanded" panose="020B0604020202020204" charset="-78"/>
      <p:regular r:id="rId14"/>
    </p:embeddedFont>
    <p:embeddedFont>
      <p:font typeface="League Gothic" panose="020B0604020202020204" charset="0"/>
      <p:regular r:id="rId15"/>
    </p:embeddedFont>
    <p:embeddedFont>
      <p:font typeface="Migra Extra-Light" panose="020B0604020202020204" charset="0"/>
      <p:regular r:id="rId16"/>
    </p:embeddedFont>
    <p:embeddedFont>
      <p:font typeface="Montserrat" panose="00000500000000000000" pitchFamily="2" charset="0"/>
      <p:regular r:id="rId17"/>
    </p:embeddedFont>
    <p:embeddedFont>
      <p:font typeface="Montserrat Bold" panose="020B0604020202020204" charset="0"/>
      <p:regular r:id="rId18"/>
    </p:embeddedFont>
    <p:embeddedFont>
      <p:font typeface="Montserrat Ultra-Bold" panose="020B0604020202020204" charset="0"/>
      <p:regular r:id="rId19"/>
    </p:embeddedFont>
    <p:embeddedFont>
      <p:font typeface="Open Sans 1 Bold" panose="020B0604020202020204" charset="0"/>
      <p:regular r:id="rId20"/>
    </p:embeddedFont>
    <p:embeddedFont>
      <p:font typeface="Oswald" panose="00000500000000000000" pitchFamily="2" charset="0"/>
      <p:regular r:id="rId21"/>
    </p:embeddedFont>
    <p:embeddedFont>
      <p:font typeface="Oswald Bold" panose="020B0604020202020204" charset="0"/>
      <p:regular r:id="rId22"/>
    </p:embeddedFont>
    <p:embeddedFont>
      <p:font typeface="Public Sans" panose="020B0604020202020204" charset="0"/>
      <p:regular r:id="rId23"/>
    </p:embeddedFont>
    <p:embeddedFont>
      <p:font typeface="Public Sans Bold" panose="020B0604020202020204" charset="0"/>
      <p:regular r:id="rId24"/>
    </p:embeddedFont>
    <p:embeddedFont>
      <p:font typeface="RoxboroughCF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jpeg"/><Relationship Id="rId7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6.png"/><Relationship Id="rId2" Type="http://schemas.openxmlformats.org/officeDocument/2006/relationships/image" Target="../media/image14.jpeg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29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7.png"/><Relationship Id="rId2" Type="http://schemas.openxmlformats.org/officeDocument/2006/relationships/image" Target="../media/image34.pn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6.jpe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83" y="0"/>
            <a:ext cx="18813766" cy="10582743"/>
          </a:xfrm>
          <a:custGeom>
            <a:avLst/>
            <a:gdLst/>
            <a:ahLst/>
            <a:cxnLst/>
            <a:rect l="l" t="t" r="r" b="b"/>
            <a:pathLst>
              <a:path w="18813766" h="10582743">
                <a:moveTo>
                  <a:pt x="0" y="0"/>
                </a:moveTo>
                <a:lnTo>
                  <a:pt x="18813766" y="0"/>
                </a:lnTo>
                <a:lnTo>
                  <a:pt x="18813766" y="10582743"/>
                </a:lnTo>
                <a:lnTo>
                  <a:pt x="0" y="10582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15161" y="1910066"/>
            <a:ext cx="15123755" cy="228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22"/>
              </a:lnSpc>
            </a:pPr>
            <a:r>
              <a:rPr lang="en-US" sz="16020">
                <a:solidFill>
                  <a:srgbClr val="FFFFFF"/>
                </a:solidFill>
                <a:latin typeface="RoxboroughCF"/>
                <a:ea typeface="RoxboroughCF"/>
                <a:cs typeface="RoxboroughCF"/>
                <a:sym typeface="RoxboroughCF"/>
              </a:rPr>
              <a:t>SignSpeak 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29463" y="8593190"/>
            <a:ext cx="293547" cy="29354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12738" y="2621865"/>
            <a:ext cx="1137437" cy="11374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50174" y="3719260"/>
            <a:ext cx="349058" cy="34905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425708" y="3374103"/>
            <a:ext cx="345156" cy="3451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44194" y="3269541"/>
            <a:ext cx="155786" cy="15578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933526" y="-147020"/>
            <a:ext cx="5833298" cy="2501026"/>
          </a:xfrm>
          <a:custGeom>
            <a:avLst/>
            <a:gdLst/>
            <a:ahLst/>
            <a:cxnLst/>
            <a:rect l="l" t="t" r="r" b="b"/>
            <a:pathLst>
              <a:path w="5833298" h="2501026">
                <a:moveTo>
                  <a:pt x="0" y="0"/>
                </a:moveTo>
                <a:lnTo>
                  <a:pt x="5833297" y="0"/>
                </a:lnTo>
                <a:lnTo>
                  <a:pt x="5833297" y="2501026"/>
                </a:lnTo>
                <a:lnTo>
                  <a:pt x="0" y="2501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8" name="Group 28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64811" y="724740"/>
            <a:ext cx="1560897" cy="156089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78" y="0"/>
                  </a:moveTo>
                  <a:lnTo>
                    <a:pt x="698722" y="0"/>
                  </a:lnTo>
                  <a:cubicBezTo>
                    <a:pt x="728977" y="0"/>
                    <a:pt x="757994" y="12019"/>
                    <a:pt x="779387" y="33413"/>
                  </a:cubicBezTo>
                  <a:cubicBezTo>
                    <a:pt x="800781" y="54806"/>
                    <a:pt x="812800" y="83823"/>
                    <a:pt x="812800" y="114078"/>
                  </a:cubicBezTo>
                  <a:lnTo>
                    <a:pt x="812800" y="698722"/>
                  </a:lnTo>
                  <a:cubicBezTo>
                    <a:pt x="812800" y="728977"/>
                    <a:pt x="800781" y="757994"/>
                    <a:pt x="779387" y="779387"/>
                  </a:cubicBezTo>
                  <a:cubicBezTo>
                    <a:pt x="757994" y="800781"/>
                    <a:pt x="728977" y="812800"/>
                    <a:pt x="698722" y="812800"/>
                  </a:cubicBezTo>
                  <a:lnTo>
                    <a:pt x="114078" y="812800"/>
                  </a:lnTo>
                  <a:cubicBezTo>
                    <a:pt x="83823" y="812800"/>
                    <a:pt x="54806" y="800781"/>
                    <a:pt x="33413" y="779387"/>
                  </a:cubicBezTo>
                  <a:cubicBezTo>
                    <a:pt x="12019" y="757994"/>
                    <a:pt x="0" y="728977"/>
                    <a:pt x="0" y="698722"/>
                  </a:cubicBezTo>
                  <a:lnTo>
                    <a:pt x="0" y="114078"/>
                  </a:lnTo>
                  <a:cubicBezTo>
                    <a:pt x="0" y="83823"/>
                    <a:pt x="12019" y="54806"/>
                    <a:pt x="33413" y="33413"/>
                  </a:cubicBezTo>
                  <a:cubicBezTo>
                    <a:pt x="54806" y="12019"/>
                    <a:pt x="83823" y="0"/>
                    <a:pt x="114078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103903" y="4495066"/>
            <a:ext cx="12746271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FUTURE OF INEXCLUSIVE COMMUNICATION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03903" y="6883641"/>
            <a:ext cx="4479012" cy="25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5161"/>
              </a:lnSpc>
              <a:buFont typeface="Arial"/>
              <a:buChar char="•"/>
            </a:pPr>
            <a:r>
              <a:rPr lang="en-US" sz="2899" b="1" spc="3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CHIRAG NAHATA</a:t>
            </a:r>
          </a:p>
          <a:p>
            <a:pPr marL="626104" lvl="1" indent="-313052" algn="l">
              <a:lnSpc>
                <a:spcPts val="5161"/>
              </a:lnSpc>
              <a:buFont typeface="Arial"/>
              <a:buChar char="•"/>
            </a:pPr>
            <a:r>
              <a:rPr lang="en-US" sz="2899" b="1" spc="3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SNIGDHA GHOSH</a:t>
            </a:r>
          </a:p>
          <a:p>
            <a:pPr marL="626104" lvl="1" indent="-313052" algn="l">
              <a:lnSpc>
                <a:spcPts val="5161"/>
              </a:lnSpc>
              <a:buFont typeface="Arial"/>
              <a:buChar char="•"/>
            </a:pPr>
            <a:r>
              <a:rPr lang="en-US" sz="2899" b="1" spc="3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SRIJITA SAHA</a:t>
            </a:r>
          </a:p>
          <a:p>
            <a:pPr marL="626104" lvl="1" indent="-313052" algn="l">
              <a:lnSpc>
                <a:spcPts val="5161"/>
              </a:lnSpc>
              <a:buFont typeface="Arial"/>
              <a:buChar char="•"/>
            </a:pPr>
            <a:r>
              <a:rPr lang="en-US" sz="2899" b="1" spc="3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RAJAT MITRA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05070" y="5700933"/>
            <a:ext cx="5143599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34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PRESENTED BY-  TEAM codeARC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205" y="-329939"/>
            <a:ext cx="18203795" cy="10946877"/>
          </a:xfrm>
          <a:custGeom>
            <a:avLst/>
            <a:gdLst/>
            <a:ahLst/>
            <a:cxnLst/>
            <a:rect l="l" t="t" r="r" b="b"/>
            <a:pathLst>
              <a:path w="18203795" h="10946877">
                <a:moveTo>
                  <a:pt x="0" y="0"/>
                </a:moveTo>
                <a:lnTo>
                  <a:pt x="18203795" y="0"/>
                </a:lnTo>
                <a:lnTo>
                  <a:pt x="18203795" y="10946878"/>
                </a:lnTo>
                <a:lnTo>
                  <a:pt x="0" y="10946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324347" y="325685"/>
            <a:ext cx="814633" cy="8146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82" y="0"/>
                  </a:moveTo>
                  <a:lnTo>
                    <a:pt x="594218" y="0"/>
                  </a:lnTo>
                  <a:cubicBezTo>
                    <a:pt x="652190" y="0"/>
                    <a:pt x="707787" y="23029"/>
                    <a:pt x="748779" y="64021"/>
                  </a:cubicBezTo>
                  <a:cubicBezTo>
                    <a:pt x="789771" y="105013"/>
                    <a:pt x="812800" y="160610"/>
                    <a:pt x="812800" y="218582"/>
                  </a:cubicBezTo>
                  <a:lnTo>
                    <a:pt x="812800" y="594218"/>
                  </a:lnTo>
                  <a:cubicBezTo>
                    <a:pt x="812800" y="652190"/>
                    <a:pt x="789771" y="707787"/>
                    <a:pt x="748779" y="748779"/>
                  </a:cubicBezTo>
                  <a:cubicBezTo>
                    <a:pt x="707787" y="789771"/>
                    <a:pt x="652190" y="812800"/>
                    <a:pt x="594218" y="812800"/>
                  </a:cubicBezTo>
                  <a:lnTo>
                    <a:pt x="218582" y="812800"/>
                  </a:lnTo>
                  <a:cubicBezTo>
                    <a:pt x="160610" y="812800"/>
                    <a:pt x="105013" y="789771"/>
                    <a:pt x="64021" y="748779"/>
                  </a:cubicBezTo>
                  <a:cubicBezTo>
                    <a:pt x="23029" y="707787"/>
                    <a:pt x="0" y="652190"/>
                    <a:pt x="0" y="594218"/>
                  </a:cubicBezTo>
                  <a:lnTo>
                    <a:pt x="0" y="218582"/>
                  </a:lnTo>
                  <a:cubicBezTo>
                    <a:pt x="0" y="160610"/>
                    <a:pt x="23029" y="105013"/>
                    <a:pt x="64021" y="64021"/>
                  </a:cubicBezTo>
                  <a:cubicBezTo>
                    <a:pt x="105013" y="23029"/>
                    <a:pt x="160610" y="0"/>
                    <a:pt x="218582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758185" y="4527663"/>
            <a:ext cx="3402035" cy="4080402"/>
          </a:xfrm>
          <a:custGeom>
            <a:avLst/>
            <a:gdLst/>
            <a:ahLst/>
            <a:cxnLst/>
            <a:rect l="l" t="t" r="r" b="b"/>
            <a:pathLst>
              <a:path w="3402035" h="4080402">
                <a:moveTo>
                  <a:pt x="0" y="0"/>
                </a:moveTo>
                <a:lnTo>
                  <a:pt x="3402035" y="0"/>
                </a:lnTo>
                <a:lnTo>
                  <a:pt x="3402035" y="4080402"/>
                </a:lnTo>
                <a:lnTo>
                  <a:pt x="0" y="4080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811355" y="2108736"/>
            <a:ext cx="11295695" cy="213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51"/>
              </a:lnSpc>
            </a:pPr>
            <a:r>
              <a:rPr lang="en-US" sz="14951" spc="463">
                <a:solidFill>
                  <a:srgbClr val="FFFFFF"/>
                </a:solidFill>
                <a:latin typeface="Migra Extra-Light"/>
                <a:ea typeface="Migra Extra-Light"/>
                <a:cs typeface="Migra Extra-Light"/>
                <a:sym typeface="Migra Extra-Ligh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547" y="-114697"/>
            <a:ext cx="18491905" cy="10401697"/>
          </a:xfrm>
          <a:custGeom>
            <a:avLst/>
            <a:gdLst/>
            <a:ahLst/>
            <a:cxnLst/>
            <a:rect l="l" t="t" r="r" b="b"/>
            <a:pathLst>
              <a:path w="18491905" h="10401697">
                <a:moveTo>
                  <a:pt x="0" y="0"/>
                </a:moveTo>
                <a:lnTo>
                  <a:pt x="18491904" y="0"/>
                </a:lnTo>
                <a:lnTo>
                  <a:pt x="18491904" y="10401697"/>
                </a:lnTo>
                <a:lnTo>
                  <a:pt x="0" y="10401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2150760" y="2071144"/>
            <a:ext cx="5206472" cy="6850318"/>
            <a:chOff x="0" y="0"/>
            <a:chExt cx="6941963" cy="91337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1807" t="11344" b="11344"/>
            <a:stretch>
              <a:fillRect/>
            </a:stretch>
          </p:blipFill>
          <p:spPr>
            <a:xfrm>
              <a:off x="0" y="0"/>
              <a:ext cx="6941963" cy="91337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5" name="Group 5"/>
          <p:cNvGrpSpPr/>
          <p:nvPr/>
        </p:nvGrpSpPr>
        <p:grpSpPr>
          <a:xfrm>
            <a:off x="9961431" y="8092090"/>
            <a:ext cx="283334" cy="2833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29592" y="1028700"/>
            <a:ext cx="223236" cy="2232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693882" y="2759843"/>
            <a:ext cx="9054316" cy="1368082"/>
            <a:chOff x="0" y="0"/>
            <a:chExt cx="2243821" cy="3390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43821" cy="339035"/>
            </a:xfrm>
            <a:custGeom>
              <a:avLst/>
              <a:gdLst/>
              <a:ahLst/>
              <a:cxnLst/>
              <a:rect l="l" t="t" r="r" b="b"/>
              <a:pathLst>
                <a:path w="2243821" h="339035">
                  <a:moveTo>
                    <a:pt x="21376" y="0"/>
                  </a:moveTo>
                  <a:lnTo>
                    <a:pt x="2222444" y="0"/>
                  </a:lnTo>
                  <a:cubicBezTo>
                    <a:pt x="2234250" y="0"/>
                    <a:pt x="2243821" y="9571"/>
                    <a:pt x="2243821" y="21376"/>
                  </a:cubicBezTo>
                  <a:lnTo>
                    <a:pt x="2243821" y="317659"/>
                  </a:lnTo>
                  <a:cubicBezTo>
                    <a:pt x="2243821" y="329465"/>
                    <a:pt x="2234250" y="339035"/>
                    <a:pt x="2222444" y="339035"/>
                  </a:cubicBezTo>
                  <a:lnTo>
                    <a:pt x="21376" y="339035"/>
                  </a:lnTo>
                  <a:cubicBezTo>
                    <a:pt x="9571" y="339035"/>
                    <a:pt x="0" y="329465"/>
                    <a:pt x="0" y="317659"/>
                  </a:cubicBezTo>
                  <a:lnTo>
                    <a:pt x="0" y="21376"/>
                  </a:lnTo>
                  <a:cubicBezTo>
                    <a:pt x="0" y="9571"/>
                    <a:pt x="9571" y="0"/>
                    <a:pt x="2137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43821" cy="377135"/>
            </a:xfrm>
            <a:prstGeom prst="rect">
              <a:avLst/>
            </a:prstGeom>
          </p:spPr>
          <p:txBody>
            <a:bodyPr lIns="53989" tIns="53989" rIns="53989" bIns="53989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02942" y="2285065"/>
            <a:ext cx="2599270" cy="1182668"/>
          </a:xfrm>
          <a:custGeom>
            <a:avLst/>
            <a:gdLst/>
            <a:ahLst/>
            <a:cxnLst/>
            <a:rect l="l" t="t" r="r" b="b"/>
            <a:pathLst>
              <a:path w="2599270" h="1182668">
                <a:moveTo>
                  <a:pt x="0" y="0"/>
                </a:moveTo>
                <a:lnTo>
                  <a:pt x="2599270" y="0"/>
                </a:lnTo>
                <a:lnTo>
                  <a:pt x="2599270" y="1182668"/>
                </a:lnTo>
                <a:lnTo>
                  <a:pt x="0" y="1182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374787" y="7383368"/>
            <a:ext cx="8566423" cy="1368173"/>
            <a:chOff x="0" y="0"/>
            <a:chExt cx="2256177" cy="3603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56177" cy="360342"/>
            </a:xfrm>
            <a:custGeom>
              <a:avLst/>
              <a:gdLst/>
              <a:ahLst/>
              <a:cxnLst/>
              <a:rect l="l" t="t" r="r" b="b"/>
              <a:pathLst>
                <a:path w="2256177" h="360342">
                  <a:moveTo>
                    <a:pt x="22594" y="0"/>
                  </a:moveTo>
                  <a:lnTo>
                    <a:pt x="2233583" y="0"/>
                  </a:lnTo>
                  <a:cubicBezTo>
                    <a:pt x="2239576" y="0"/>
                    <a:pt x="2245322" y="2380"/>
                    <a:pt x="2249560" y="6618"/>
                  </a:cubicBezTo>
                  <a:cubicBezTo>
                    <a:pt x="2253797" y="10855"/>
                    <a:pt x="2256177" y="16602"/>
                    <a:pt x="2256177" y="22594"/>
                  </a:cubicBezTo>
                  <a:lnTo>
                    <a:pt x="2256177" y="337748"/>
                  </a:lnTo>
                  <a:cubicBezTo>
                    <a:pt x="2256177" y="350226"/>
                    <a:pt x="2246062" y="360342"/>
                    <a:pt x="2233583" y="360342"/>
                  </a:cubicBezTo>
                  <a:lnTo>
                    <a:pt x="22594" y="360342"/>
                  </a:lnTo>
                  <a:cubicBezTo>
                    <a:pt x="10116" y="360342"/>
                    <a:pt x="0" y="350226"/>
                    <a:pt x="0" y="337748"/>
                  </a:cubicBezTo>
                  <a:lnTo>
                    <a:pt x="0" y="22594"/>
                  </a:lnTo>
                  <a:cubicBezTo>
                    <a:pt x="0" y="10116"/>
                    <a:pt x="10116" y="0"/>
                    <a:pt x="2259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2256177" cy="38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825243" y="6826962"/>
            <a:ext cx="2445739" cy="1112811"/>
          </a:xfrm>
          <a:custGeom>
            <a:avLst/>
            <a:gdLst/>
            <a:ahLst/>
            <a:cxnLst/>
            <a:rect l="l" t="t" r="r" b="b"/>
            <a:pathLst>
              <a:path w="2445739" h="1112811">
                <a:moveTo>
                  <a:pt x="0" y="0"/>
                </a:moveTo>
                <a:lnTo>
                  <a:pt x="2445739" y="0"/>
                </a:lnTo>
                <a:lnTo>
                  <a:pt x="2445739" y="1112812"/>
                </a:lnTo>
                <a:lnTo>
                  <a:pt x="0" y="1112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1982294" y="4901332"/>
            <a:ext cx="8723656" cy="1401755"/>
            <a:chOff x="0" y="0"/>
            <a:chExt cx="2186240" cy="3512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6240" cy="351295"/>
            </a:xfrm>
            <a:custGeom>
              <a:avLst/>
              <a:gdLst/>
              <a:ahLst/>
              <a:cxnLst/>
              <a:rect l="l" t="t" r="r" b="b"/>
              <a:pathLst>
                <a:path w="2186240" h="351295">
                  <a:moveTo>
                    <a:pt x="22187" y="0"/>
                  </a:moveTo>
                  <a:lnTo>
                    <a:pt x="2164053" y="0"/>
                  </a:lnTo>
                  <a:cubicBezTo>
                    <a:pt x="2176307" y="0"/>
                    <a:pt x="2186240" y="9933"/>
                    <a:pt x="2186240" y="22187"/>
                  </a:cubicBezTo>
                  <a:lnTo>
                    <a:pt x="2186240" y="329108"/>
                  </a:lnTo>
                  <a:cubicBezTo>
                    <a:pt x="2186240" y="334992"/>
                    <a:pt x="2183902" y="340635"/>
                    <a:pt x="2179742" y="344796"/>
                  </a:cubicBezTo>
                  <a:cubicBezTo>
                    <a:pt x="2175581" y="348957"/>
                    <a:pt x="2169938" y="351295"/>
                    <a:pt x="2164053" y="351295"/>
                  </a:cubicBezTo>
                  <a:lnTo>
                    <a:pt x="22187" y="351295"/>
                  </a:lnTo>
                  <a:cubicBezTo>
                    <a:pt x="16302" y="351295"/>
                    <a:pt x="10659" y="348957"/>
                    <a:pt x="6498" y="344796"/>
                  </a:cubicBezTo>
                  <a:cubicBezTo>
                    <a:pt x="2338" y="340635"/>
                    <a:pt x="0" y="334992"/>
                    <a:pt x="0" y="329108"/>
                  </a:cubicBezTo>
                  <a:lnTo>
                    <a:pt x="0" y="22187"/>
                  </a:lnTo>
                  <a:cubicBezTo>
                    <a:pt x="0" y="16302"/>
                    <a:pt x="2338" y="10659"/>
                    <a:pt x="6498" y="6498"/>
                  </a:cubicBezTo>
                  <a:cubicBezTo>
                    <a:pt x="10659" y="2338"/>
                    <a:pt x="16302" y="0"/>
                    <a:pt x="221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186240" cy="389395"/>
            </a:xfrm>
            <a:prstGeom prst="rect">
              <a:avLst/>
            </a:prstGeom>
          </p:spPr>
          <p:txBody>
            <a:bodyPr lIns="53387" tIns="53387" rIns="53387" bIns="53387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412995" y="4431844"/>
            <a:ext cx="2570305" cy="1169489"/>
          </a:xfrm>
          <a:custGeom>
            <a:avLst/>
            <a:gdLst/>
            <a:ahLst/>
            <a:cxnLst/>
            <a:rect l="l" t="t" r="r" b="b"/>
            <a:pathLst>
              <a:path w="2570305" h="1169489">
                <a:moveTo>
                  <a:pt x="0" y="0"/>
                </a:moveTo>
                <a:lnTo>
                  <a:pt x="2570305" y="0"/>
                </a:lnTo>
                <a:lnTo>
                  <a:pt x="2570305" y="1169489"/>
                </a:lnTo>
                <a:lnTo>
                  <a:pt x="0" y="1169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TextBox 29"/>
          <p:cNvSpPr txBox="1"/>
          <p:nvPr/>
        </p:nvSpPr>
        <p:spPr>
          <a:xfrm>
            <a:off x="1807588" y="502118"/>
            <a:ext cx="907306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7"/>
              </a:lnSpc>
            </a:pPr>
            <a:r>
              <a:rPr lang="en-US" sz="65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57001" y="1575844"/>
            <a:ext cx="5355630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COMMUNICATION GAP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03281" y="2646990"/>
            <a:ext cx="2219427" cy="415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3"/>
              </a:lnSpc>
              <a:spcBef>
                <a:spcPct val="0"/>
              </a:spcBef>
            </a:pPr>
            <a:r>
              <a:rPr lang="en-US" sz="249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999949" y="7157884"/>
            <a:ext cx="2168467" cy="41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3"/>
              </a:lnSpc>
              <a:spcBef>
                <a:spcPct val="0"/>
              </a:spcBef>
            </a:pPr>
            <a:r>
              <a:rPr lang="en-US" sz="24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PROBLEM 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999949" y="3084827"/>
            <a:ext cx="515860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 70 million people worldwide rely on sign language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81944" y="4737525"/>
            <a:ext cx="2052871" cy="41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3"/>
              </a:lnSpc>
              <a:spcBef>
                <a:spcPct val="0"/>
              </a:spcBef>
            </a:pPr>
            <a:r>
              <a:rPr lang="en-US" sz="24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221040" y="5266930"/>
            <a:ext cx="511979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Limited accessibility in public spaces, workplaces, classrooms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493881" y="7709185"/>
            <a:ext cx="530023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Existing solutions lack fluidity, scalability, or real-time capability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324347" y="325685"/>
            <a:ext cx="814633" cy="81463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82" y="0"/>
                  </a:moveTo>
                  <a:lnTo>
                    <a:pt x="594218" y="0"/>
                  </a:lnTo>
                  <a:cubicBezTo>
                    <a:pt x="652190" y="0"/>
                    <a:pt x="707787" y="23029"/>
                    <a:pt x="748779" y="64021"/>
                  </a:cubicBezTo>
                  <a:cubicBezTo>
                    <a:pt x="789771" y="105013"/>
                    <a:pt x="812800" y="160610"/>
                    <a:pt x="812800" y="218582"/>
                  </a:cubicBezTo>
                  <a:lnTo>
                    <a:pt x="812800" y="594218"/>
                  </a:lnTo>
                  <a:cubicBezTo>
                    <a:pt x="812800" y="652190"/>
                    <a:pt x="789771" y="707787"/>
                    <a:pt x="748779" y="748779"/>
                  </a:cubicBezTo>
                  <a:cubicBezTo>
                    <a:pt x="707787" y="789771"/>
                    <a:pt x="652190" y="812800"/>
                    <a:pt x="594218" y="812800"/>
                  </a:cubicBezTo>
                  <a:lnTo>
                    <a:pt x="218582" y="812800"/>
                  </a:lnTo>
                  <a:cubicBezTo>
                    <a:pt x="160610" y="812800"/>
                    <a:pt x="105013" y="789771"/>
                    <a:pt x="64021" y="748779"/>
                  </a:cubicBezTo>
                  <a:cubicBezTo>
                    <a:pt x="23029" y="707787"/>
                    <a:pt x="0" y="652190"/>
                    <a:pt x="0" y="594218"/>
                  </a:cubicBezTo>
                  <a:lnTo>
                    <a:pt x="0" y="218582"/>
                  </a:lnTo>
                  <a:cubicBezTo>
                    <a:pt x="0" y="160610"/>
                    <a:pt x="23029" y="105013"/>
                    <a:pt x="64021" y="64021"/>
                  </a:cubicBezTo>
                  <a:cubicBezTo>
                    <a:pt x="105013" y="23029"/>
                    <a:pt x="160610" y="0"/>
                    <a:pt x="218582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58260" y="753231"/>
            <a:ext cx="1260010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7"/>
              </a:lnSpc>
            </a:pPr>
            <a:r>
              <a:rPr lang="en-US" sz="75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-145640" y="-1368625"/>
            <a:ext cx="18579281" cy="12378446"/>
          </a:xfrm>
          <a:custGeom>
            <a:avLst/>
            <a:gdLst/>
            <a:ahLst/>
            <a:cxnLst/>
            <a:rect l="l" t="t" r="r" b="b"/>
            <a:pathLst>
              <a:path w="18579281" h="12378446">
                <a:moveTo>
                  <a:pt x="0" y="0"/>
                </a:moveTo>
                <a:lnTo>
                  <a:pt x="18579280" y="0"/>
                </a:lnTo>
                <a:lnTo>
                  <a:pt x="18579280" y="12378446"/>
                </a:lnTo>
                <a:lnTo>
                  <a:pt x="0" y="12378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5161335" y="4984460"/>
            <a:ext cx="3867938" cy="3372398"/>
            <a:chOff x="0" y="0"/>
            <a:chExt cx="1281572" cy="11173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1572" cy="1117383"/>
            </a:xfrm>
            <a:custGeom>
              <a:avLst/>
              <a:gdLst/>
              <a:ahLst/>
              <a:cxnLst/>
              <a:rect l="l" t="t" r="r" b="b"/>
              <a:pathLst>
                <a:path w="1281572" h="1117383">
                  <a:moveTo>
                    <a:pt x="40031" y="0"/>
                  </a:moveTo>
                  <a:lnTo>
                    <a:pt x="1241541" y="0"/>
                  </a:lnTo>
                  <a:cubicBezTo>
                    <a:pt x="1263649" y="0"/>
                    <a:pt x="1281572" y="17923"/>
                    <a:pt x="1281572" y="40031"/>
                  </a:cubicBezTo>
                  <a:lnTo>
                    <a:pt x="1281572" y="1077352"/>
                  </a:lnTo>
                  <a:cubicBezTo>
                    <a:pt x="1281572" y="1099461"/>
                    <a:pt x="1263649" y="1117383"/>
                    <a:pt x="1241541" y="1117383"/>
                  </a:cubicBezTo>
                  <a:lnTo>
                    <a:pt x="40031" y="1117383"/>
                  </a:lnTo>
                  <a:cubicBezTo>
                    <a:pt x="17923" y="1117383"/>
                    <a:pt x="0" y="1099461"/>
                    <a:pt x="0" y="1077352"/>
                  </a:cubicBezTo>
                  <a:lnTo>
                    <a:pt x="0" y="40031"/>
                  </a:lnTo>
                  <a:cubicBezTo>
                    <a:pt x="0" y="17923"/>
                    <a:pt x="17923" y="0"/>
                    <a:pt x="400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1572" cy="1155483"/>
            </a:xfrm>
            <a:prstGeom prst="rect">
              <a:avLst/>
            </a:prstGeom>
          </p:spPr>
          <p:txBody>
            <a:bodyPr lIns="40381" tIns="40381" rIns="40381" bIns="40381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05549" y="4984460"/>
            <a:ext cx="3696010" cy="3372398"/>
            <a:chOff x="0" y="0"/>
            <a:chExt cx="1224606" cy="11173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4606" cy="1117383"/>
            </a:xfrm>
            <a:custGeom>
              <a:avLst/>
              <a:gdLst/>
              <a:ahLst/>
              <a:cxnLst/>
              <a:rect l="l" t="t" r="r" b="b"/>
              <a:pathLst>
                <a:path w="1224606" h="1117383">
                  <a:moveTo>
                    <a:pt x="41893" y="0"/>
                  </a:moveTo>
                  <a:lnTo>
                    <a:pt x="1182713" y="0"/>
                  </a:lnTo>
                  <a:cubicBezTo>
                    <a:pt x="1193824" y="0"/>
                    <a:pt x="1204479" y="4414"/>
                    <a:pt x="1212336" y="12270"/>
                  </a:cubicBezTo>
                  <a:cubicBezTo>
                    <a:pt x="1220193" y="20127"/>
                    <a:pt x="1224606" y="30783"/>
                    <a:pt x="1224606" y="41893"/>
                  </a:cubicBezTo>
                  <a:lnTo>
                    <a:pt x="1224606" y="1075490"/>
                  </a:lnTo>
                  <a:cubicBezTo>
                    <a:pt x="1224606" y="1098627"/>
                    <a:pt x="1205850" y="1117383"/>
                    <a:pt x="1182713" y="1117383"/>
                  </a:cubicBezTo>
                  <a:lnTo>
                    <a:pt x="41893" y="1117383"/>
                  </a:lnTo>
                  <a:cubicBezTo>
                    <a:pt x="30783" y="1117383"/>
                    <a:pt x="20127" y="1112970"/>
                    <a:pt x="12270" y="1105113"/>
                  </a:cubicBezTo>
                  <a:cubicBezTo>
                    <a:pt x="4414" y="1097257"/>
                    <a:pt x="0" y="1086601"/>
                    <a:pt x="0" y="1075490"/>
                  </a:cubicBezTo>
                  <a:lnTo>
                    <a:pt x="0" y="41893"/>
                  </a:lnTo>
                  <a:cubicBezTo>
                    <a:pt x="0" y="30783"/>
                    <a:pt x="4414" y="20127"/>
                    <a:pt x="12270" y="12270"/>
                  </a:cubicBezTo>
                  <a:cubicBezTo>
                    <a:pt x="20127" y="4414"/>
                    <a:pt x="30783" y="0"/>
                    <a:pt x="418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24606" cy="1155483"/>
            </a:xfrm>
            <a:prstGeom prst="rect">
              <a:avLst/>
            </a:prstGeom>
          </p:spPr>
          <p:txBody>
            <a:bodyPr lIns="40381" tIns="40381" rIns="40381" bIns="40381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1163" y="3688691"/>
            <a:ext cx="243672" cy="2436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874981" y="3688691"/>
            <a:ext cx="243672" cy="2436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04835" y="3354631"/>
            <a:ext cx="408184" cy="40818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466798" y="3354631"/>
            <a:ext cx="408184" cy="40818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753065" y="8893210"/>
            <a:ext cx="1971124" cy="19711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2690" y="4984460"/>
            <a:ext cx="3924381" cy="3421609"/>
            <a:chOff x="0" y="0"/>
            <a:chExt cx="1281572" cy="111738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81572" cy="1117383"/>
            </a:xfrm>
            <a:custGeom>
              <a:avLst/>
              <a:gdLst/>
              <a:ahLst/>
              <a:cxnLst/>
              <a:rect l="l" t="t" r="r" b="b"/>
              <a:pathLst>
                <a:path w="1281572" h="1117383">
                  <a:moveTo>
                    <a:pt x="39455" y="0"/>
                  </a:moveTo>
                  <a:lnTo>
                    <a:pt x="1242116" y="0"/>
                  </a:lnTo>
                  <a:cubicBezTo>
                    <a:pt x="1252581" y="0"/>
                    <a:pt x="1262616" y="4157"/>
                    <a:pt x="1270016" y="11556"/>
                  </a:cubicBezTo>
                  <a:cubicBezTo>
                    <a:pt x="1277415" y="18956"/>
                    <a:pt x="1281572" y="28991"/>
                    <a:pt x="1281572" y="39455"/>
                  </a:cubicBezTo>
                  <a:lnTo>
                    <a:pt x="1281572" y="1077928"/>
                  </a:lnTo>
                  <a:cubicBezTo>
                    <a:pt x="1281572" y="1099719"/>
                    <a:pt x="1263907" y="1117383"/>
                    <a:pt x="1242116" y="1117383"/>
                  </a:cubicBezTo>
                  <a:lnTo>
                    <a:pt x="39455" y="1117383"/>
                  </a:lnTo>
                  <a:cubicBezTo>
                    <a:pt x="28991" y="1117383"/>
                    <a:pt x="18956" y="1113227"/>
                    <a:pt x="11556" y="1105827"/>
                  </a:cubicBezTo>
                  <a:cubicBezTo>
                    <a:pt x="4157" y="1098428"/>
                    <a:pt x="0" y="1088392"/>
                    <a:pt x="0" y="1077928"/>
                  </a:cubicBezTo>
                  <a:lnTo>
                    <a:pt x="0" y="39455"/>
                  </a:lnTo>
                  <a:cubicBezTo>
                    <a:pt x="0" y="28991"/>
                    <a:pt x="4157" y="18956"/>
                    <a:pt x="11556" y="11556"/>
                  </a:cubicBezTo>
                  <a:cubicBezTo>
                    <a:pt x="18956" y="4157"/>
                    <a:pt x="28991" y="0"/>
                    <a:pt x="394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281572" cy="1145958"/>
            </a:xfrm>
            <a:prstGeom prst="rect">
              <a:avLst/>
            </a:prstGeom>
          </p:spPr>
          <p:txBody>
            <a:bodyPr lIns="40970" tIns="40970" rIns="40970" bIns="4097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9" name="Group 29"/>
          <p:cNvGrpSpPr/>
          <p:nvPr/>
        </p:nvGrpSpPr>
        <p:grpSpPr>
          <a:xfrm>
            <a:off x="14079071" y="4984460"/>
            <a:ext cx="3659557" cy="3372398"/>
            <a:chOff x="0" y="0"/>
            <a:chExt cx="1212528" cy="111738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12528" cy="1117383"/>
            </a:xfrm>
            <a:custGeom>
              <a:avLst/>
              <a:gdLst/>
              <a:ahLst/>
              <a:cxnLst/>
              <a:rect l="l" t="t" r="r" b="b"/>
              <a:pathLst>
                <a:path w="1212528" h="1117383">
                  <a:moveTo>
                    <a:pt x="42311" y="0"/>
                  </a:moveTo>
                  <a:lnTo>
                    <a:pt x="1170218" y="0"/>
                  </a:lnTo>
                  <a:cubicBezTo>
                    <a:pt x="1181439" y="0"/>
                    <a:pt x="1192201" y="4458"/>
                    <a:pt x="1200136" y="12393"/>
                  </a:cubicBezTo>
                  <a:cubicBezTo>
                    <a:pt x="1208071" y="20327"/>
                    <a:pt x="1212528" y="31089"/>
                    <a:pt x="1212528" y="42311"/>
                  </a:cubicBezTo>
                  <a:lnTo>
                    <a:pt x="1212528" y="1075073"/>
                  </a:lnTo>
                  <a:cubicBezTo>
                    <a:pt x="1212528" y="1098440"/>
                    <a:pt x="1193585" y="1117383"/>
                    <a:pt x="1170218" y="1117383"/>
                  </a:cubicBezTo>
                  <a:lnTo>
                    <a:pt x="42311" y="1117383"/>
                  </a:lnTo>
                  <a:cubicBezTo>
                    <a:pt x="31089" y="1117383"/>
                    <a:pt x="20327" y="1112926"/>
                    <a:pt x="12393" y="1104991"/>
                  </a:cubicBezTo>
                  <a:cubicBezTo>
                    <a:pt x="4458" y="1097056"/>
                    <a:pt x="0" y="1086294"/>
                    <a:pt x="0" y="1075073"/>
                  </a:cubicBezTo>
                  <a:lnTo>
                    <a:pt x="0" y="42311"/>
                  </a:lnTo>
                  <a:cubicBezTo>
                    <a:pt x="0" y="31089"/>
                    <a:pt x="4458" y="20327"/>
                    <a:pt x="12393" y="12393"/>
                  </a:cubicBezTo>
                  <a:cubicBezTo>
                    <a:pt x="20327" y="4458"/>
                    <a:pt x="31089" y="0"/>
                    <a:pt x="423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212528" cy="1145958"/>
            </a:xfrm>
            <a:prstGeom prst="rect">
              <a:avLst/>
            </a:prstGeom>
          </p:spPr>
          <p:txBody>
            <a:bodyPr lIns="40381" tIns="40381" rIns="40381" bIns="40381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586714" y="5837441"/>
            <a:ext cx="3017180" cy="156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2"/>
              </a:lnSpc>
              <a:spcBef>
                <a:spcPct val="0"/>
              </a:spcBef>
            </a:pPr>
            <a:r>
              <a:rPr lang="en-US" sz="2489" b="1">
                <a:solidFill>
                  <a:srgbClr val="FFFFFF">
                    <a:alpha val="80000"/>
                  </a:srgb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Seamless, fluent communication via webcam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12020" y="5846966"/>
            <a:ext cx="2883068" cy="150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2"/>
              </a:lnSpc>
              <a:spcBef>
                <a:spcPct val="0"/>
              </a:spcBef>
            </a:pPr>
            <a:r>
              <a:rPr lang="en-US" sz="2389" b="1">
                <a:solidFill>
                  <a:srgbClr val="FFFFFF">
                    <a:alpha val="80000"/>
                  </a:srgb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Natural, human-like output with emotional context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4276" y="5618288"/>
            <a:ext cx="3061208" cy="209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2"/>
              </a:lnSpc>
              <a:spcBef>
                <a:spcPct val="0"/>
              </a:spcBef>
            </a:pPr>
            <a:r>
              <a:rPr lang="en-US" sz="2512" b="1">
                <a:solidFill>
                  <a:srgbClr val="FFFFFF">
                    <a:alpha val="80000"/>
                  </a:srgb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AI-powered real-time sign-to-speech/text translator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88684" y="2030139"/>
            <a:ext cx="3564516" cy="49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Meet 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SignSpeak</a:t>
            </a:r>
            <a:endParaRPr lang="en-US" sz="29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4481533" y="5539240"/>
            <a:ext cx="2854632" cy="217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2"/>
              </a:lnSpc>
              <a:spcBef>
                <a:spcPct val="0"/>
              </a:spcBef>
            </a:pPr>
            <a:r>
              <a:rPr lang="en-US" sz="2589" b="1">
                <a:solidFill>
                  <a:srgbClr val="FFFFFF">
                    <a:alpha val="80000"/>
                  </a:srgbClr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Designed for accessibility, beauty, and global use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324347" y="325685"/>
            <a:ext cx="814633" cy="81463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82" y="0"/>
                  </a:moveTo>
                  <a:lnTo>
                    <a:pt x="594218" y="0"/>
                  </a:lnTo>
                  <a:cubicBezTo>
                    <a:pt x="652190" y="0"/>
                    <a:pt x="707787" y="23029"/>
                    <a:pt x="748779" y="64021"/>
                  </a:cubicBezTo>
                  <a:cubicBezTo>
                    <a:pt x="789771" y="105013"/>
                    <a:pt x="812800" y="160610"/>
                    <a:pt x="812800" y="218582"/>
                  </a:cubicBezTo>
                  <a:lnTo>
                    <a:pt x="812800" y="594218"/>
                  </a:lnTo>
                  <a:cubicBezTo>
                    <a:pt x="812800" y="652190"/>
                    <a:pt x="789771" y="707787"/>
                    <a:pt x="748779" y="748779"/>
                  </a:cubicBezTo>
                  <a:cubicBezTo>
                    <a:pt x="707787" y="789771"/>
                    <a:pt x="652190" y="812800"/>
                    <a:pt x="594218" y="812800"/>
                  </a:cubicBezTo>
                  <a:lnTo>
                    <a:pt x="218582" y="812800"/>
                  </a:lnTo>
                  <a:cubicBezTo>
                    <a:pt x="160610" y="812800"/>
                    <a:pt x="105013" y="789771"/>
                    <a:pt x="64021" y="748779"/>
                  </a:cubicBezTo>
                  <a:cubicBezTo>
                    <a:pt x="23029" y="707787"/>
                    <a:pt x="0" y="652190"/>
                    <a:pt x="0" y="594218"/>
                  </a:cubicBezTo>
                  <a:lnTo>
                    <a:pt x="0" y="218582"/>
                  </a:lnTo>
                  <a:cubicBezTo>
                    <a:pt x="0" y="160610"/>
                    <a:pt x="23029" y="105013"/>
                    <a:pt x="64021" y="64021"/>
                  </a:cubicBezTo>
                  <a:cubicBezTo>
                    <a:pt x="105013" y="23029"/>
                    <a:pt x="160610" y="0"/>
                    <a:pt x="218582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603" y="-1106074"/>
            <a:ext cx="18633205" cy="12414373"/>
          </a:xfrm>
          <a:custGeom>
            <a:avLst/>
            <a:gdLst/>
            <a:ahLst/>
            <a:cxnLst/>
            <a:rect l="l" t="t" r="r" b="b"/>
            <a:pathLst>
              <a:path w="18633205" h="12414373">
                <a:moveTo>
                  <a:pt x="0" y="0"/>
                </a:moveTo>
                <a:lnTo>
                  <a:pt x="18633206" y="0"/>
                </a:lnTo>
                <a:lnTo>
                  <a:pt x="18633206" y="12414373"/>
                </a:lnTo>
                <a:lnTo>
                  <a:pt x="0" y="1241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4576632" y="2109184"/>
            <a:ext cx="2966705" cy="2569409"/>
            <a:chOff x="0" y="0"/>
            <a:chExt cx="620268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02680" cy="5372027"/>
            </a:xfrm>
            <a:custGeom>
              <a:avLst/>
              <a:gdLst/>
              <a:ahLst/>
              <a:cxnLst/>
              <a:rect l="l" t="t" r="r" b="b"/>
              <a:pathLst>
                <a:path w="6202680" h="5372027">
                  <a:moveTo>
                    <a:pt x="4652010" y="0"/>
                  </a:moveTo>
                  <a:lnTo>
                    <a:pt x="1550670" y="0"/>
                  </a:lnTo>
                  <a:lnTo>
                    <a:pt x="0" y="2686014"/>
                  </a:lnTo>
                  <a:lnTo>
                    <a:pt x="1550670" y="5372027"/>
                  </a:lnTo>
                  <a:lnTo>
                    <a:pt x="4652010" y="5372027"/>
                  </a:lnTo>
                  <a:lnTo>
                    <a:pt x="6202680" y="2686014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15D5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6632" y="5341976"/>
            <a:ext cx="2966705" cy="2569409"/>
            <a:chOff x="0" y="0"/>
            <a:chExt cx="620268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02680" cy="5372027"/>
            </a:xfrm>
            <a:custGeom>
              <a:avLst/>
              <a:gdLst/>
              <a:ahLst/>
              <a:cxnLst/>
              <a:rect l="l" t="t" r="r" b="b"/>
              <a:pathLst>
                <a:path w="6202680" h="5372027">
                  <a:moveTo>
                    <a:pt x="4652010" y="0"/>
                  </a:moveTo>
                  <a:lnTo>
                    <a:pt x="1550670" y="0"/>
                  </a:lnTo>
                  <a:lnTo>
                    <a:pt x="0" y="2686014"/>
                  </a:lnTo>
                  <a:lnTo>
                    <a:pt x="1550670" y="5372027"/>
                  </a:lnTo>
                  <a:lnTo>
                    <a:pt x="4652010" y="5372027"/>
                  </a:lnTo>
                  <a:lnTo>
                    <a:pt x="6202680" y="2686014"/>
                  </a:lnTo>
                  <a:lnTo>
                    <a:pt x="4652010" y="0"/>
                  </a:ln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60648" y="6885799"/>
            <a:ext cx="2966705" cy="2569409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027"/>
            </a:xfrm>
            <a:custGeom>
              <a:avLst/>
              <a:gdLst/>
              <a:ahLst/>
              <a:cxnLst/>
              <a:rect l="l" t="t" r="r" b="b"/>
              <a:pathLst>
                <a:path w="6202680" h="5372027">
                  <a:moveTo>
                    <a:pt x="4652010" y="0"/>
                  </a:moveTo>
                  <a:lnTo>
                    <a:pt x="1550670" y="0"/>
                  </a:lnTo>
                  <a:lnTo>
                    <a:pt x="0" y="2686014"/>
                  </a:lnTo>
                  <a:lnTo>
                    <a:pt x="1550670" y="5372027"/>
                  </a:lnTo>
                  <a:lnTo>
                    <a:pt x="4652010" y="5372027"/>
                  </a:lnTo>
                  <a:lnTo>
                    <a:pt x="6202680" y="2686014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15D5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4663" y="5341976"/>
            <a:ext cx="2966705" cy="2569409"/>
            <a:chOff x="0" y="0"/>
            <a:chExt cx="6202680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02680" cy="5372027"/>
            </a:xfrm>
            <a:custGeom>
              <a:avLst/>
              <a:gdLst/>
              <a:ahLst/>
              <a:cxnLst/>
              <a:rect l="l" t="t" r="r" b="b"/>
              <a:pathLst>
                <a:path w="6202680" h="5372027">
                  <a:moveTo>
                    <a:pt x="4652010" y="0"/>
                  </a:moveTo>
                  <a:lnTo>
                    <a:pt x="1550670" y="0"/>
                  </a:lnTo>
                  <a:lnTo>
                    <a:pt x="0" y="2686014"/>
                  </a:lnTo>
                  <a:lnTo>
                    <a:pt x="1550670" y="5372027"/>
                  </a:lnTo>
                  <a:lnTo>
                    <a:pt x="4652010" y="5372027"/>
                  </a:lnTo>
                  <a:lnTo>
                    <a:pt x="6202680" y="2686014"/>
                  </a:lnTo>
                  <a:lnTo>
                    <a:pt x="4652010" y="0"/>
                  </a:ln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35138" y="2109184"/>
            <a:ext cx="2966705" cy="2569409"/>
            <a:chOff x="0" y="0"/>
            <a:chExt cx="6202680" cy="5372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02680" cy="5372027"/>
            </a:xfrm>
            <a:custGeom>
              <a:avLst/>
              <a:gdLst/>
              <a:ahLst/>
              <a:cxnLst/>
              <a:rect l="l" t="t" r="r" b="b"/>
              <a:pathLst>
                <a:path w="6202680" h="5372027">
                  <a:moveTo>
                    <a:pt x="4652010" y="0"/>
                  </a:moveTo>
                  <a:lnTo>
                    <a:pt x="1550670" y="0"/>
                  </a:lnTo>
                  <a:lnTo>
                    <a:pt x="0" y="2686014"/>
                  </a:lnTo>
                  <a:lnTo>
                    <a:pt x="1550670" y="5372027"/>
                  </a:lnTo>
                  <a:lnTo>
                    <a:pt x="4652010" y="5372027"/>
                  </a:lnTo>
                  <a:lnTo>
                    <a:pt x="6202680" y="2686014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15D5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60648" y="824462"/>
            <a:ext cx="2966705" cy="2569409"/>
            <a:chOff x="0" y="0"/>
            <a:chExt cx="6202680" cy="5372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02680" cy="5372027"/>
            </a:xfrm>
            <a:custGeom>
              <a:avLst/>
              <a:gdLst/>
              <a:ahLst/>
              <a:cxnLst/>
              <a:rect l="l" t="t" r="r" b="b"/>
              <a:pathLst>
                <a:path w="6202680" h="5372027">
                  <a:moveTo>
                    <a:pt x="4652010" y="0"/>
                  </a:moveTo>
                  <a:lnTo>
                    <a:pt x="1550670" y="0"/>
                  </a:lnTo>
                  <a:lnTo>
                    <a:pt x="0" y="2686014"/>
                  </a:lnTo>
                  <a:lnTo>
                    <a:pt x="1550670" y="5372027"/>
                  </a:lnTo>
                  <a:lnTo>
                    <a:pt x="4652010" y="5372027"/>
                  </a:lnTo>
                  <a:lnTo>
                    <a:pt x="6202680" y="2686014"/>
                  </a:lnTo>
                  <a:lnTo>
                    <a:pt x="4652010" y="0"/>
                  </a:ln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AutoShape 15"/>
          <p:cNvSpPr/>
          <p:nvPr/>
        </p:nvSpPr>
        <p:spPr>
          <a:xfrm>
            <a:off x="2258534" y="5101113"/>
            <a:ext cx="4260058" cy="0"/>
          </a:xfrm>
          <a:prstGeom prst="line">
            <a:avLst/>
          </a:prstGeom>
          <a:ln w="57150" cap="flat">
            <a:gradFill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>
            <a:off x="11581339" y="5101113"/>
            <a:ext cx="4260058" cy="0"/>
          </a:xfrm>
          <a:prstGeom prst="line">
            <a:avLst/>
          </a:prstGeom>
          <a:ln w="57150" cap="flat">
            <a:gradFill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4875765" y="2799308"/>
            <a:ext cx="2183148" cy="129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9"/>
              </a:lnSpc>
            </a:pPr>
            <a:r>
              <a:rPr lang="en-US" sz="2569" b="1" spc="244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Auto-correction + learning feedback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87248" y="6232636"/>
            <a:ext cx="2579738" cy="66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  <a:spcBef>
                <a:spcPct val="0"/>
              </a:spcBef>
            </a:pPr>
            <a:r>
              <a:rPr lang="en-US" sz="2569" b="1" spc="244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Accessibility-first UI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02644" y="7698774"/>
            <a:ext cx="2682712" cy="98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9"/>
              </a:lnSpc>
            </a:pPr>
            <a:r>
              <a:rPr lang="en-US" sz="2569" b="1" spc="244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Customised voice </a:t>
            </a:r>
          </a:p>
          <a:p>
            <a:pPr marL="0" lvl="0" indent="0" algn="ctr">
              <a:lnSpc>
                <a:spcPts val="2569"/>
              </a:lnSpc>
              <a:spcBef>
                <a:spcPct val="0"/>
              </a:spcBef>
            </a:pPr>
            <a:r>
              <a:rPr lang="en-US" sz="2569" b="1" spc="244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output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23420" y="6369187"/>
            <a:ext cx="2609191" cy="66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  <a:spcBef>
                <a:spcPct val="0"/>
              </a:spcBef>
            </a:pPr>
            <a:r>
              <a:rPr lang="en-US" sz="2569" b="1" spc="244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Multilingual TTS output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36442" y="2640648"/>
            <a:ext cx="2183148" cy="155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0"/>
              </a:lnSpc>
              <a:spcBef>
                <a:spcPct val="0"/>
              </a:spcBef>
            </a:pPr>
            <a:r>
              <a:rPr lang="en-US" sz="2440" b="1" spc="231">
                <a:solidFill>
                  <a:srgbClr val="FFFFF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AI-generated natural language conversion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58913" y="4869738"/>
            <a:ext cx="4170175" cy="68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sz="592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52426" y="1657422"/>
            <a:ext cx="2183148" cy="94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0"/>
              </a:lnSpc>
              <a:spcBef>
                <a:spcPct val="0"/>
              </a:spcBef>
            </a:pPr>
            <a:r>
              <a:rPr lang="en-US" sz="2440" b="1" spc="23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Real-time gesture recognition</a:t>
            </a:r>
          </a:p>
        </p:txBody>
      </p:sp>
      <p:sp>
        <p:nvSpPr>
          <p:cNvPr id="24" name="Freeform 24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24347" y="325685"/>
            <a:ext cx="814633" cy="81463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82" y="0"/>
                  </a:moveTo>
                  <a:lnTo>
                    <a:pt x="594218" y="0"/>
                  </a:lnTo>
                  <a:cubicBezTo>
                    <a:pt x="652190" y="0"/>
                    <a:pt x="707787" y="23029"/>
                    <a:pt x="748779" y="64021"/>
                  </a:cubicBezTo>
                  <a:cubicBezTo>
                    <a:pt x="789771" y="105013"/>
                    <a:pt x="812800" y="160610"/>
                    <a:pt x="812800" y="218582"/>
                  </a:cubicBezTo>
                  <a:lnTo>
                    <a:pt x="812800" y="594218"/>
                  </a:lnTo>
                  <a:cubicBezTo>
                    <a:pt x="812800" y="652190"/>
                    <a:pt x="789771" y="707787"/>
                    <a:pt x="748779" y="748779"/>
                  </a:cubicBezTo>
                  <a:cubicBezTo>
                    <a:pt x="707787" y="789771"/>
                    <a:pt x="652190" y="812800"/>
                    <a:pt x="594218" y="812800"/>
                  </a:cubicBezTo>
                  <a:lnTo>
                    <a:pt x="218582" y="812800"/>
                  </a:lnTo>
                  <a:cubicBezTo>
                    <a:pt x="160610" y="812800"/>
                    <a:pt x="105013" y="789771"/>
                    <a:pt x="64021" y="748779"/>
                  </a:cubicBezTo>
                  <a:cubicBezTo>
                    <a:pt x="23029" y="707787"/>
                    <a:pt x="0" y="652190"/>
                    <a:pt x="0" y="594218"/>
                  </a:cubicBezTo>
                  <a:lnTo>
                    <a:pt x="0" y="218582"/>
                  </a:lnTo>
                  <a:cubicBezTo>
                    <a:pt x="0" y="160610"/>
                    <a:pt x="23029" y="105013"/>
                    <a:pt x="64021" y="64021"/>
                  </a:cubicBezTo>
                  <a:cubicBezTo>
                    <a:pt x="105013" y="23029"/>
                    <a:pt x="160610" y="0"/>
                    <a:pt x="218582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55" y="-58709"/>
            <a:ext cx="18501744" cy="10407231"/>
          </a:xfrm>
          <a:custGeom>
            <a:avLst/>
            <a:gdLst/>
            <a:ahLst/>
            <a:cxnLst/>
            <a:rect l="l" t="t" r="r" b="b"/>
            <a:pathLst>
              <a:path w="18501744" h="10407231">
                <a:moveTo>
                  <a:pt x="0" y="0"/>
                </a:moveTo>
                <a:lnTo>
                  <a:pt x="18501744" y="0"/>
                </a:lnTo>
                <a:lnTo>
                  <a:pt x="18501744" y="10407231"/>
                </a:lnTo>
                <a:lnTo>
                  <a:pt x="0" y="10407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657485" y="4462156"/>
            <a:ext cx="3372774" cy="1527737"/>
            <a:chOff x="0" y="0"/>
            <a:chExt cx="810685" cy="36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0685" cy="367209"/>
            </a:xfrm>
            <a:custGeom>
              <a:avLst/>
              <a:gdLst/>
              <a:ahLst/>
              <a:cxnLst/>
              <a:rect l="l" t="t" r="r" b="b"/>
              <a:pathLst>
                <a:path w="810685" h="367209">
                  <a:moveTo>
                    <a:pt x="0" y="0"/>
                  </a:moveTo>
                  <a:lnTo>
                    <a:pt x="810685" y="0"/>
                  </a:lnTo>
                  <a:lnTo>
                    <a:pt x="810685" y="367209"/>
                  </a:lnTo>
                  <a:lnTo>
                    <a:pt x="0" y="367209"/>
                  </a:lnTo>
                  <a:close/>
                </a:path>
              </a:pathLst>
            </a:custGeom>
            <a:solidFill>
              <a:srgbClr val="3B3B3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0685" cy="395784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37307" y="4334329"/>
            <a:ext cx="3372774" cy="1527737"/>
            <a:chOff x="0" y="0"/>
            <a:chExt cx="810685" cy="3672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0685" cy="367209"/>
            </a:xfrm>
            <a:custGeom>
              <a:avLst/>
              <a:gdLst/>
              <a:ahLst/>
              <a:cxnLst/>
              <a:rect l="l" t="t" r="r" b="b"/>
              <a:pathLst>
                <a:path w="810685" h="367209">
                  <a:moveTo>
                    <a:pt x="0" y="0"/>
                  </a:moveTo>
                  <a:lnTo>
                    <a:pt x="810685" y="0"/>
                  </a:lnTo>
                  <a:lnTo>
                    <a:pt x="810685" y="367209"/>
                  </a:lnTo>
                  <a:lnTo>
                    <a:pt x="0" y="367209"/>
                  </a:ln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0685" cy="395784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41649" y="354866"/>
            <a:ext cx="3436556" cy="1887568"/>
            <a:chOff x="0" y="0"/>
            <a:chExt cx="818436" cy="449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8436" cy="449536"/>
            </a:xfrm>
            <a:custGeom>
              <a:avLst/>
              <a:gdLst/>
              <a:ahLst/>
              <a:cxnLst/>
              <a:rect l="l" t="t" r="r" b="b"/>
              <a:pathLst>
                <a:path w="818436" h="449536">
                  <a:moveTo>
                    <a:pt x="0" y="0"/>
                  </a:moveTo>
                  <a:lnTo>
                    <a:pt x="818436" y="0"/>
                  </a:lnTo>
                  <a:lnTo>
                    <a:pt x="818436" y="449536"/>
                  </a:lnTo>
                  <a:lnTo>
                    <a:pt x="0" y="449536"/>
                  </a:lnTo>
                  <a:close/>
                </a:path>
              </a:pathLst>
            </a:custGeom>
            <a:solidFill>
              <a:srgbClr val="3B3B3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8436" cy="47811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62254" y="1363305"/>
            <a:ext cx="676768" cy="412829"/>
          </a:xfrm>
          <a:custGeom>
            <a:avLst/>
            <a:gdLst/>
            <a:ahLst/>
            <a:cxnLst/>
            <a:rect l="l" t="t" r="r" b="b"/>
            <a:pathLst>
              <a:path w="676768" h="412829">
                <a:moveTo>
                  <a:pt x="0" y="0"/>
                </a:moveTo>
                <a:lnTo>
                  <a:pt x="676768" y="0"/>
                </a:lnTo>
                <a:lnTo>
                  <a:pt x="676768" y="412829"/>
                </a:lnTo>
                <a:lnTo>
                  <a:pt x="0" y="412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12593302" y="206800"/>
            <a:ext cx="3436556" cy="1887568"/>
            <a:chOff x="0" y="0"/>
            <a:chExt cx="818436" cy="4495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8436" cy="449536"/>
            </a:xfrm>
            <a:custGeom>
              <a:avLst/>
              <a:gdLst/>
              <a:ahLst/>
              <a:cxnLst/>
              <a:rect l="l" t="t" r="r" b="b"/>
              <a:pathLst>
                <a:path w="818436" h="449536">
                  <a:moveTo>
                    <a:pt x="0" y="0"/>
                  </a:moveTo>
                  <a:lnTo>
                    <a:pt x="818436" y="0"/>
                  </a:lnTo>
                  <a:lnTo>
                    <a:pt x="818436" y="449536"/>
                  </a:lnTo>
                  <a:lnTo>
                    <a:pt x="0" y="449536"/>
                  </a:lnTo>
                  <a:close/>
                </a:path>
              </a:pathLst>
            </a:custGeom>
            <a:solidFill>
              <a:srgbClr val="4EA46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8436" cy="47811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10642" y="1457842"/>
            <a:ext cx="4162157" cy="809006"/>
            <a:chOff x="0" y="0"/>
            <a:chExt cx="1085992" cy="2110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5992" cy="211086"/>
            </a:xfrm>
            <a:custGeom>
              <a:avLst/>
              <a:gdLst/>
              <a:ahLst/>
              <a:cxnLst/>
              <a:rect l="l" t="t" r="r" b="b"/>
              <a:pathLst>
                <a:path w="1085992" h="211086">
                  <a:moveTo>
                    <a:pt x="0" y="0"/>
                  </a:moveTo>
                  <a:lnTo>
                    <a:pt x="1085992" y="0"/>
                  </a:lnTo>
                  <a:lnTo>
                    <a:pt x="1085992" y="211086"/>
                  </a:lnTo>
                  <a:lnTo>
                    <a:pt x="0" y="211086"/>
                  </a:lnTo>
                  <a:close/>
                </a:path>
              </a:pathLst>
            </a:custGeom>
            <a:solidFill>
              <a:srgbClr val="3B3B3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85992" cy="23966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613697" y="1353418"/>
            <a:ext cx="4162157" cy="809006"/>
            <a:chOff x="0" y="0"/>
            <a:chExt cx="1085992" cy="2110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85992" cy="211086"/>
            </a:xfrm>
            <a:custGeom>
              <a:avLst/>
              <a:gdLst/>
              <a:ahLst/>
              <a:cxnLst/>
              <a:rect l="l" t="t" r="r" b="b"/>
              <a:pathLst>
                <a:path w="1085992" h="211086">
                  <a:moveTo>
                    <a:pt x="0" y="0"/>
                  </a:moveTo>
                  <a:lnTo>
                    <a:pt x="1085992" y="0"/>
                  </a:lnTo>
                  <a:lnTo>
                    <a:pt x="1085992" y="211086"/>
                  </a:lnTo>
                  <a:lnTo>
                    <a:pt x="0" y="211086"/>
                  </a:lnTo>
                  <a:close/>
                </a:path>
              </a:pathLst>
            </a:custGeom>
            <a:solidFill>
              <a:srgbClr val="43D1A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85992" cy="23966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745166" y="2967454"/>
            <a:ext cx="3436556" cy="1887568"/>
            <a:chOff x="0" y="0"/>
            <a:chExt cx="818436" cy="4495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8436" cy="449536"/>
            </a:xfrm>
            <a:custGeom>
              <a:avLst/>
              <a:gdLst/>
              <a:ahLst/>
              <a:cxnLst/>
              <a:rect l="l" t="t" r="r" b="b"/>
              <a:pathLst>
                <a:path w="818436" h="449536">
                  <a:moveTo>
                    <a:pt x="0" y="0"/>
                  </a:moveTo>
                  <a:lnTo>
                    <a:pt x="818436" y="0"/>
                  </a:lnTo>
                  <a:lnTo>
                    <a:pt x="818436" y="449536"/>
                  </a:lnTo>
                  <a:lnTo>
                    <a:pt x="0" y="449536"/>
                  </a:lnTo>
                  <a:close/>
                </a:path>
              </a:pathLst>
            </a:custGeom>
            <a:solidFill>
              <a:srgbClr val="3B3B3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8436" cy="47811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596820" y="2819389"/>
            <a:ext cx="3436556" cy="1887568"/>
            <a:chOff x="0" y="0"/>
            <a:chExt cx="818436" cy="4495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8436" cy="449536"/>
            </a:xfrm>
            <a:custGeom>
              <a:avLst/>
              <a:gdLst/>
              <a:ahLst/>
              <a:cxnLst/>
              <a:rect l="l" t="t" r="r" b="b"/>
              <a:pathLst>
                <a:path w="818436" h="449536">
                  <a:moveTo>
                    <a:pt x="0" y="0"/>
                  </a:moveTo>
                  <a:lnTo>
                    <a:pt x="818436" y="0"/>
                  </a:lnTo>
                  <a:lnTo>
                    <a:pt x="818436" y="449536"/>
                  </a:lnTo>
                  <a:lnTo>
                    <a:pt x="0" y="449536"/>
                  </a:lnTo>
                  <a:close/>
                </a:path>
              </a:pathLst>
            </a:custGeom>
            <a:solidFill>
              <a:srgbClr val="43D1A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8436" cy="47811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345342" y="3911238"/>
            <a:ext cx="627722" cy="627722"/>
          </a:xfrm>
          <a:custGeom>
            <a:avLst/>
            <a:gdLst/>
            <a:ahLst/>
            <a:cxnLst/>
            <a:rect l="l" t="t" r="r" b="b"/>
            <a:pathLst>
              <a:path w="627722" h="627722">
                <a:moveTo>
                  <a:pt x="0" y="0"/>
                </a:moveTo>
                <a:lnTo>
                  <a:pt x="627722" y="0"/>
                </a:lnTo>
                <a:lnTo>
                  <a:pt x="627722" y="627723"/>
                </a:lnTo>
                <a:lnTo>
                  <a:pt x="0" y="627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13797964" y="3813211"/>
            <a:ext cx="634730" cy="839313"/>
          </a:xfrm>
          <a:custGeom>
            <a:avLst/>
            <a:gdLst/>
            <a:ahLst/>
            <a:cxnLst/>
            <a:rect l="l" t="t" r="r" b="b"/>
            <a:pathLst>
              <a:path w="634730" h="839313">
                <a:moveTo>
                  <a:pt x="0" y="0"/>
                </a:moveTo>
                <a:lnTo>
                  <a:pt x="634730" y="0"/>
                </a:lnTo>
                <a:lnTo>
                  <a:pt x="634730" y="839313"/>
                </a:lnTo>
                <a:lnTo>
                  <a:pt x="0" y="839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0" name="Group 30"/>
          <p:cNvGrpSpPr/>
          <p:nvPr/>
        </p:nvGrpSpPr>
        <p:grpSpPr>
          <a:xfrm>
            <a:off x="12748684" y="5580043"/>
            <a:ext cx="3436556" cy="1887568"/>
            <a:chOff x="0" y="0"/>
            <a:chExt cx="818436" cy="44953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8436" cy="449536"/>
            </a:xfrm>
            <a:custGeom>
              <a:avLst/>
              <a:gdLst/>
              <a:ahLst/>
              <a:cxnLst/>
              <a:rect l="l" t="t" r="r" b="b"/>
              <a:pathLst>
                <a:path w="818436" h="449536">
                  <a:moveTo>
                    <a:pt x="0" y="0"/>
                  </a:moveTo>
                  <a:lnTo>
                    <a:pt x="818436" y="0"/>
                  </a:lnTo>
                  <a:lnTo>
                    <a:pt x="818436" y="449536"/>
                  </a:lnTo>
                  <a:lnTo>
                    <a:pt x="0" y="449536"/>
                  </a:lnTo>
                  <a:close/>
                </a:path>
              </a:pathLst>
            </a:custGeom>
            <a:solidFill>
              <a:srgbClr val="3B3B3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818436" cy="47811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600337" y="5431977"/>
            <a:ext cx="3436556" cy="1887568"/>
            <a:chOff x="0" y="0"/>
            <a:chExt cx="818436" cy="44953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8436" cy="449536"/>
            </a:xfrm>
            <a:custGeom>
              <a:avLst/>
              <a:gdLst/>
              <a:ahLst/>
              <a:cxnLst/>
              <a:rect l="l" t="t" r="r" b="b"/>
              <a:pathLst>
                <a:path w="818436" h="449536">
                  <a:moveTo>
                    <a:pt x="0" y="0"/>
                  </a:moveTo>
                  <a:lnTo>
                    <a:pt x="818436" y="0"/>
                  </a:lnTo>
                  <a:lnTo>
                    <a:pt x="818436" y="449536"/>
                  </a:lnTo>
                  <a:lnTo>
                    <a:pt x="0" y="449536"/>
                  </a:lnTo>
                  <a:close/>
                </a:path>
              </a:pathLst>
            </a:custGeom>
            <a:solidFill>
              <a:srgbClr val="4EA46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818436" cy="47811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752201" y="8192632"/>
            <a:ext cx="3436556" cy="1887568"/>
            <a:chOff x="0" y="0"/>
            <a:chExt cx="818436" cy="44953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8436" cy="449536"/>
            </a:xfrm>
            <a:custGeom>
              <a:avLst/>
              <a:gdLst/>
              <a:ahLst/>
              <a:cxnLst/>
              <a:rect l="l" t="t" r="r" b="b"/>
              <a:pathLst>
                <a:path w="818436" h="449536">
                  <a:moveTo>
                    <a:pt x="0" y="0"/>
                  </a:moveTo>
                  <a:lnTo>
                    <a:pt x="818436" y="0"/>
                  </a:lnTo>
                  <a:lnTo>
                    <a:pt x="818436" y="449536"/>
                  </a:lnTo>
                  <a:lnTo>
                    <a:pt x="0" y="449536"/>
                  </a:lnTo>
                  <a:close/>
                </a:path>
              </a:pathLst>
            </a:custGeom>
            <a:solidFill>
              <a:srgbClr val="3B3B3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818436" cy="47811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603854" y="8044566"/>
            <a:ext cx="3436556" cy="1887568"/>
            <a:chOff x="0" y="0"/>
            <a:chExt cx="818436" cy="44953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8436" cy="449536"/>
            </a:xfrm>
            <a:custGeom>
              <a:avLst/>
              <a:gdLst/>
              <a:ahLst/>
              <a:cxnLst/>
              <a:rect l="l" t="t" r="r" b="b"/>
              <a:pathLst>
                <a:path w="818436" h="449536">
                  <a:moveTo>
                    <a:pt x="0" y="0"/>
                  </a:moveTo>
                  <a:lnTo>
                    <a:pt x="818436" y="0"/>
                  </a:lnTo>
                  <a:lnTo>
                    <a:pt x="818436" y="449536"/>
                  </a:lnTo>
                  <a:lnTo>
                    <a:pt x="0" y="449536"/>
                  </a:lnTo>
                  <a:close/>
                </a:path>
              </a:pathLst>
            </a:custGeom>
            <a:solidFill>
              <a:srgbClr val="43D1A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818436" cy="47811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099249" y="3633490"/>
            <a:ext cx="4162157" cy="809006"/>
            <a:chOff x="0" y="0"/>
            <a:chExt cx="1085992" cy="21108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85992" cy="211086"/>
            </a:xfrm>
            <a:custGeom>
              <a:avLst/>
              <a:gdLst/>
              <a:ahLst/>
              <a:cxnLst/>
              <a:rect l="l" t="t" r="r" b="b"/>
              <a:pathLst>
                <a:path w="1085992" h="211086">
                  <a:moveTo>
                    <a:pt x="0" y="0"/>
                  </a:moveTo>
                  <a:lnTo>
                    <a:pt x="1085992" y="0"/>
                  </a:lnTo>
                  <a:lnTo>
                    <a:pt x="1085992" y="211086"/>
                  </a:lnTo>
                  <a:lnTo>
                    <a:pt x="0" y="211086"/>
                  </a:lnTo>
                  <a:close/>
                </a:path>
              </a:pathLst>
            </a:custGeom>
            <a:solidFill>
              <a:srgbClr val="41404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1085992" cy="23966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002303" y="3529066"/>
            <a:ext cx="4162157" cy="809006"/>
            <a:chOff x="0" y="0"/>
            <a:chExt cx="1085992" cy="21108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85992" cy="211086"/>
            </a:xfrm>
            <a:custGeom>
              <a:avLst/>
              <a:gdLst/>
              <a:ahLst/>
              <a:cxnLst/>
              <a:rect l="l" t="t" r="r" b="b"/>
              <a:pathLst>
                <a:path w="1085992" h="211086">
                  <a:moveTo>
                    <a:pt x="0" y="0"/>
                  </a:moveTo>
                  <a:lnTo>
                    <a:pt x="1085992" y="0"/>
                  </a:lnTo>
                  <a:lnTo>
                    <a:pt x="1085992" y="211086"/>
                  </a:lnTo>
                  <a:lnTo>
                    <a:pt x="0" y="211086"/>
                  </a:lnTo>
                  <a:close/>
                </a:path>
              </a:pathLst>
            </a:custGeom>
            <a:solidFill>
              <a:srgbClr val="4EA46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1085992" cy="23966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196194" y="5906926"/>
            <a:ext cx="4162157" cy="809006"/>
            <a:chOff x="0" y="0"/>
            <a:chExt cx="1085992" cy="2110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85992" cy="211086"/>
            </a:xfrm>
            <a:custGeom>
              <a:avLst/>
              <a:gdLst/>
              <a:ahLst/>
              <a:cxnLst/>
              <a:rect l="l" t="t" r="r" b="b"/>
              <a:pathLst>
                <a:path w="1085992" h="211086">
                  <a:moveTo>
                    <a:pt x="0" y="0"/>
                  </a:moveTo>
                  <a:lnTo>
                    <a:pt x="1085992" y="0"/>
                  </a:lnTo>
                  <a:lnTo>
                    <a:pt x="1085992" y="211086"/>
                  </a:lnTo>
                  <a:lnTo>
                    <a:pt x="0" y="211086"/>
                  </a:lnTo>
                  <a:close/>
                </a:path>
              </a:pathLst>
            </a:custGeom>
            <a:solidFill>
              <a:srgbClr val="3B3B3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1085992" cy="23966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099249" y="5802502"/>
            <a:ext cx="4162157" cy="809006"/>
            <a:chOff x="0" y="0"/>
            <a:chExt cx="1085992" cy="21108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85992" cy="211086"/>
            </a:xfrm>
            <a:custGeom>
              <a:avLst/>
              <a:gdLst/>
              <a:ahLst/>
              <a:cxnLst/>
              <a:rect l="l" t="t" r="r" b="b"/>
              <a:pathLst>
                <a:path w="1085992" h="211086">
                  <a:moveTo>
                    <a:pt x="0" y="0"/>
                  </a:moveTo>
                  <a:lnTo>
                    <a:pt x="1085992" y="0"/>
                  </a:lnTo>
                  <a:lnTo>
                    <a:pt x="1085992" y="211086"/>
                  </a:lnTo>
                  <a:lnTo>
                    <a:pt x="0" y="211086"/>
                  </a:lnTo>
                  <a:close/>
                </a:path>
              </a:pathLst>
            </a:custGeom>
            <a:solidFill>
              <a:srgbClr val="43D1A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1085992" cy="23966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5086598" y="8052098"/>
            <a:ext cx="3119409" cy="51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30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CREATIVE IDEA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710642" y="8082573"/>
            <a:ext cx="4162157" cy="809006"/>
            <a:chOff x="0" y="0"/>
            <a:chExt cx="1085992" cy="21108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85992" cy="211086"/>
            </a:xfrm>
            <a:custGeom>
              <a:avLst/>
              <a:gdLst/>
              <a:ahLst/>
              <a:cxnLst/>
              <a:rect l="l" t="t" r="r" b="b"/>
              <a:pathLst>
                <a:path w="1085992" h="211086">
                  <a:moveTo>
                    <a:pt x="0" y="0"/>
                  </a:moveTo>
                  <a:lnTo>
                    <a:pt x="1085992" y="0"/>
                  </a:lnTo>
                  <a:lnTo>
                    <a:pt x="1085992" y="211086"/>
                  </a:lnTo>
                  <a:lnTo>
                    <a:pt x="0" y="211086"/>
                  </a:lnTo>
                  <a:close/>
                </a:path>
              </a:pathLst>
            </a:custGeom>
            <a:solidFill>
              <a:srgbClr val="3B3B3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28575"/>
              <a:ext cx="1085992" cy="23966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613697" y="7978150"/>
            <a:ext cx="4162157" cy="809006"/>
            <a:chOff x="0" y="0"/>
            <a:chExt cx="1085992" cy="211086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085992" cy="211086"/>
            </a:xfrm>
            <a:custGeom>
              <a:avLst/>
              <a:gdLst/>
              <a:ahLst/>
              <a:cxnLst/>
              <a:rect l="l" t="t" r="r" b="b"/>
              <a:pathLst>
                <a:path w="1085992" h="211086">
                  <a:moveTo>
                    <a:pt x="0" y="0"/>
                  </a:moveTo>
                  <a:lnTo>
                    <a:pt x="1085992" y="0"/>
                  </a:lnTo>
                  <a:lnTo>
                    <a:pt x="1085992" y="211086"/>
                  </a:lnTo>
                  <a:lnTo>
                    <a:pt x="0" y="211086"/>
                  </a:lnTo>
                  <a:close/>
                </a:path>
              </a:pathLst>
            </a:custGeom>
            <a:solidFill>
              <a:srgbClr val="4EA46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1085992" cy="239661"/>
            </a:xfrm>
            <a:prstGeom prst="rect">
              <a:avLst/>
            </a:prstGeom>
          </p:spPr>
          <p:txBody>
            <a:bodyPr lIns="78277" tIns="78277" rIns="78277" bIns="782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61" name="AutoShape 61"/>
          <p:cNvSpPr/>
          <p:nvPr/>
        </p:nvSpPr>
        <p:spPr>
          <a:xfrm flipV="1">
            <a:off x="4626705" y="2626296"/>
            <a:ext cx="685021" cy="1311265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62" name="AutoShape 62"/>
          <p:cNvSpPr/>
          <p:nvPr/>
        </p:nvSpPr>
        <p:spPr>
          <a:xfrm>
            <a:off x="4626802" y="6318037"/>
            <a:ext cx="658437" cy="1305688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63" name="AutoShape 63"/>
          <p:cNvSpPr/>
          <p:nvPr/>
        </p:nvSpPr>
        <p:spPr>
          <a:xfrm flipV="1">
            <a:off x="6240559" y="4519992"/>
            <a:ext cx="636075" cy="450779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64" name="AutoShape 64"/>
          <p:cNvSpPr/>
          <p:nvPr/>
        </p:nvSpPr>
        <p:spPr>
          <a:xfrm>
            <a:off x="6232073" y="5274526"/>
            <a:ext cx="636075" cy="450779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65" name="AutoShape 65"/>
          <p:cNvSpPr/>
          <p:nvPr/>
        </p:nvSpPr>
        <p:spPr>
          <a:xfrm flipV="1">
            <a:off x="9180327" y="1150584"/>
            <a:ext cx="3047259" cy="60733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66" name="AutoShape 66"/>
          <p:cNvSpPr/>
          <p:nvPr/>
        </p:nvSpPr>
        <p:spPr>
          <a:xfrm>
            <a:off x="9183196" y="8397047"/>
            <a:ext cx="3047259" cy="60733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67" name="AutoShape 67"/>
          <p:cNvSpPr/>
          <p:nvPr/>
        </p:nvSpPr>
        <p:spPr>
          <a:xfrm flipV="1">
            <a:off x="11532054" y="3763173"/>
            <a:ext cx="698401" cy="174389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68" name="AutoShape 68"/>
          <p:cNvSpPr/>
          <p:nvPr/>
        </p:nvSpPr>
        <p:spPr>
          <a:xfrm>
            <a:off x="11535623" y="6254984"/>
            <a:ext cx="695532" cy="174389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69" name="Freeform 69"/>
          <p:cNvSpPr/>
          <p:nvPr/>
        </p:nvSpPr>
        <p:spPr>
          <a:xfrm>
            <a:off x="14778695" y="1196193"/>
            <a:ext cx="666152" cy="666152"/>
          </a:xfrm>
          <a:custGeom>
            <a:avLst/>
            <a:gdLst/>
            <a:ahLst/>
            <a:cxnLst/>
            <a:rect l="l" t="t" r="r" b="b"/>
            <a:pathLst>
              <a:path w="666152" h="666152">
                <a:moveTo>
                  <a:pt x="0" y="0"/>
                </a:moveTo>
                <a:lnTo>
                  <a:pt x="666152" y="0"/>
                </a:lnTo>
                <a:lnTo>
                  <a:pt x="666152" y="666152"/>
                </a:lnTo>
                <a:lnTo>
                  <a:pt x="0" y="666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0" name="Freeform 70"/>
          <p:cNvSpPr/>
          <p:nvPr/>
        </p:nvSpPr>
        <p:spPr>
          <a:xfrm>
            <a:off x="15513883" y="1234892"/>
            <a:ext cx="459181" cy="689202"/>
          </a:xfrm>
          <a:custGeom>
            <a:avLst/>
            <a:gdLst/>
            <a:ahLst/>
            <a:cxnLst/>
            <a:rect l="l" t="t" r="r" b="b"/>
            <a:pathLst>
              <a:path w="459181" h="689202">
                <a:moveTo>
                  <a:pt x="0" y="0"/>
                </a:moveTo>
                <a:lnTo>
                  <a:pt x="459181" y="0"/>
                </a:lnTo>
                <a:lnTo>
                  <a:pt x="459181" y="689202"/>
                </a:lnTo>
                <a:lnTo>
                  <a:pt x="0" y="689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1" name="Freeform 71"/>
          <p:cNvSpPr/>
          <p:nvPr/>
        </p:nvSpPr>
        <p:spPr>
          <a:xfrm>
            <a:off x="12741649" y="1226793"/>
            <a:ext cx="732465" cy="685853"/>
          </a:xfrm>
          <a:custGeom>
            <a:avLst/>
            <a:gdLst/>
            <a:ahLst/>
            <a:cxnLst/>
            <a:rect l="l" t="t" r="r" b="b"/>
            <a:pathLst>
              <a:path w="732465" h="685853">
                <a:moveTo>
                  <a:pt x="0" y="0"/>
                </a:moveTo>
                <a:lnTo>
                  <a:pt x="732465" y="0"/>
                </a:lnTo>
                <a:lnTo>
                  <a:pt x="732465" y="685853"/>
                </a:lnTo>
                <a:lnTo>
                  <a:pt x="0" y="685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2" name="Freeform 72"/>
          <p:cNvSpPr/>
          <p:nvPr/>
        </p:nvSpPr>
        <p:spPr>
          <a:xfrm>
            <a:off x="13474114" y="1324837"/>
            <a:ext cx="509313" cy="509313"/>
          </a:xfrm>
          <a:custGeom>
            <a:avLst/>
            <a:gdLst/>
            <a:ahLst/>
            <a:cxnLst/>
            <a:rect l="l" t="t" r="r" b="b"/>
            <a:pathLst>
              <a:path w="509313" h="509313">
                <a:moveTo>
                  <a:pt x="0" y="0"/>
                </a:moveTo>
                <a:lnTo>
                  <a:pt x="509312" y="0"/>
                </a:lnTo>
                <a:lnTo>
                  <a:pt x="509312" y="509313"/>
                </a:lnTo>
                <a:lnTo>
                  <a:pt x="0" y="5093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3" name="Freeform 73"/>
          <p:cNvSpPr/>
          <p:nvPr/>
        </p:nvSpPr>
        <p:spPr>
          <a:xfrm>
            <a:off x="12703073" y="3813211"/>
            <a:ext cx="771041" cy="771041"/>
          </a:xfrm>
          <a:custGeom>
            <a:avLst/>
            <a:gdLst/>
            <a:ahLst/>
            <a:cxnLst/>
            <a:rect l="l" t="t" r="r" b="b"/>
            <a:pathLst>
              <a:path w="771041" h="771041">
                <a:moveTo>
                  <a:pt x="0" y="0"/>
                </a:moveTo>
                <a:lnTo>
                  <a:pt x="771041" y="0"/>
                </a:lnTo>
                <a:lnTo>
                  <a:pt x="771041" y="771041"/>
                </a:lnTo>
                <a:lnTo>
                  <a:pt x="0" y="7710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4" name="Freeform 74"/>
          <p:cNvSpPr/>
          <p:nvPr/>
        </p:nvSpPr>
        <p:spPr>
          <a:xfrm>
            <a:off x="13927963" y="8742246"/>
            <a:ext cx="788339" cy="788339"/>
          </a:xfrm>
          <a:custGeom>
            <a:avLst/>
            <a:gdLst/>
            <a:ahLst/>
            <a:cxnLst/>
            <a:rect l="l" t="t" r="r" b="b"/>
            <a:pathLst>
              <a:path w="788339" h="788339">
                <a:moveTo>
                  <a:pt x="0" y="0"/>
                </a:moveTo>
                <a:lnTo>
                  <a:pt x="788338" y="0"/>
                </a:lnTo>
                <a:lnTo>
                  <a:pt x="788338" y="788339"/>
                </a:lnTo>
                <a:lnTo>
                  <a:pt x="0" y="7883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5" name="Freeform 75"/>
          <p:cNvSpPr/>
          <p:nvPr/>
        </p:nvSpPr>
        <p:spPr>
          <a:xfrm>
            <a:off x="14672261" y="6099768"/>
            <a:ext cx="1023479" cy="1023479"/>
          </a:xfrm>
          <a:custGeom>
            <a:avLst/>
            <a:gdLst/>
            <a:ahLst/>
            <a:cxnLst/>
            <a:rect l="l" t="t" r="r" b="b"/>
            <a:pathLst>
              <a:path w="1023479" h="1023479">
                <a:moveTo>
                  <a:pt x="0" y="0"/>
                </a:moveTo>
                <a:lnTo>
                  <a:pt x="1023480" y="0"/>
                </a:lnTo>
                <a:lnTo>
                  <a:pt x="1023480" y="1023479"/>
                </a:lnTo>
                <a:lnTo>
                  <a:pt x="0" y="10234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6" name="Freeform 76"/>
          <p:cNvSpPr/>
          <p:nvPr/>
        </p:nvSpPr>
        <p:spPr>
          <a:xfrm>
            <a:off x="14019151" y="1401058"/>
            <a:ext cx="591894" cy="361055"/>
          </a:xfrm>
          <a:custGeom>
            <a:avLst/>
            <a:gdLst/>
            <a:ahLst/>
            <a:cxnLst/>
            <a:rect l="l" t="t" r="r" b="b"/>
            <a:pathLst>
              <a:path w="591894" h="361055">
                <a:moveTo>
                  <a:pt x="0" y="0"/>
                </a:moveTo>
                <a:lnTo>
                  <a:pt x="591894" y="0"/>
                </a:lnTo>
                <a:lnTo>
                  <a:pt x="591894" y="361056"/>
                </a:lnTo>
                <a:lnTo>
                  <a:pt x="0" y="361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7" name="Freeform 77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8" name="Group 78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0" name="Freeform 80"/>
          <p:cNvSpPr/>
          <p:nvPr/>
        </p:nvSpPr>
        <p:spPr>
          <a:xfrm>
            <a:off x="14672261" y="3885248"/>
            <a:ext cx="619914" cy="626967"/>
          </a:xfrm>
          <a:custGeom>
            <a:avLst/>
            <a:gdLst/>
            <a:ahLst/>
            <a:cxnLst/>
            <a:rect l="l" t="t" r="r" b="b"/>
            <a:pathLst>
              <a:path w="619914" h="626967">
                <a:moveTo>
                  <a:pt x="0" y="0"/>
                </a:moveTo>
                <a:lnTo>
                  <a:pt x="619914" y="0"/>
                </a:lnTo>
                <a:lnTo>
                  <a:pt x="619914" y="626968"/>
                </a:lnTo>
                <a:lnTo>
                  <a:pt x="0" y="6269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1" name="Group 81"/>
          <p:cNvGrpSpPr/>
          <p:nvPr/>
        </p:nvGrpSpPr>
        <p:grpSpPr>
          <a:xfrm>
            <a:off x="324347" y="325685"/>
            <a:ext cx="814633" cy="814633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82" y="0"/>
                  </a:moveTo>
                  <a:lnTo>
                    <a:pt x="594218" y="0"/>
                  </a:lnTo>
                  <a:cubicBezTo>
                    <a:pt x="652190" y="0"/>
                    <a:pt x="707787" y="23029"/>
                    <a:pt x="748779" y="64021"/>
                  </a:cubicBezTo>
                  <a:cubicBezTo>
                    <a:pt x="789771" y="105013"/>
                    <a:pt x="812800" y="160610"/>
                    <a:pt x="812800" y="218582"/>
                  </a:cubicBezTo>
                  <a:lnTo>
                    <a:pt x="812800" y="594218"/>
                  </a:lnTo>
                  <a:cubicBezTo>
                    <a:pt x="812800" y="652190"/>
                    <a:pt x="789771" y="707787"/>
                    <a:pt x="748779" y="748779"/>
                  </a:cubicBezTo>
                  <a:cubicBezTo>
                    <a:pt x="707787" y="789771"/>
                    <a:pt x="652190" y="812800"/>
                    <a:pt x="594218" y="812800"/>
                  </a:cubicBezTo>
                  <a:lnTo>
                    <a:pt x="218582" y="812800"/>
                  </a:lnTo>
                  <a:cubicBezTo>
                    <a:pt x="160610" y="812800"/>
                    <a:pt x="105013" y="789771"/>
                    <a:pt x="64021" y="748779"/>
                  </a:cubicBezTo>
                  <a:cubicBezTo>
                    <a:pt x="23029" y="707787"/>
                    <a:pt x="0" y="652190"/>
                    <a:pt x="0" y="594218"/>
                  </a:cubicBezTo>
                  <a:lnTo>
                    <a:pt x="0" y="218582"/>
                  </a:lnTo>
                  <a:cubicBezTo>
                    <a:pt x="0" y="160610"/>
                    <a:pt x="23029" y="105013"/>
                    <a:pt x="64021" y="64021"/>
                  </a:cubicBezTo>
                  <a:cubicBezTo>
                    <a:pt x="105013" y="23029"/>
                    <a:pt x="160610" y="0"/>
                    <a:pt x="218582" y="0"/>
                  </a:cubicBez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3" name="Freeform 83"/>
          <p:cNvSpPr/>
          <p:nvPr/>
        </p:nvSpPr>
        <p:spPr>
          <a:xfrm>
            <a:off x="13193672" y="6097079"/>
            <a:ext cx="1070197" cy="1070197"/>
          </a:xfrm>
          <a:custGeom>
            <a:avLst/>
            <a:gdLst/>
            <a:ahLst/>
            <a:cxnLst/>
            <a:rect l="l" t="t" r="r" b="b"/>
            <a:pathLst>
              <a:path w="1070197" h="1070197">
                <a:moveTo>
                  <a:pt x="0" y="0"/>
                </a:moveTo>
                <a:lnTo>
                  <a:pt x="1070197" y="0"/>
                </a:lnTo>
                <a:lnTo>
                  <a:pt x="1070197" y="1070197"/>
                </a:lnTo>
                <a:lnTo>
                  <a:pt x="0" y="10701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4" name="TextBox 84"/>
          <p:cNvSpPr txBox="1"/>
          <p:nvPr/>
        </p:nvSpPr>
        <p:spPr>
          <a:xfrm>
            <a:off x="2683042" y="4593742"/>
            <a:ext cx="3062485" cy="110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4252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TECH STACK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198910" y="1446321"/>
            <a:ext cx="2894784" cy="59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2677801" y="326291"/>
            <a:ext cx="3362609" cy="90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9"/>
              </a:lnSpc>
            </a:pPr>
            <a:r>
              <a:rPr lang="en-US" sz="175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 + VITE + TAILWIND + TYPESCRIPT+ FRAMER MOTION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2826148" y="2949902"/>
            <a:ext cx="3146916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2064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FASTAPI + OPENCV + MEDIAPIPE +PYTHON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7886751" y="3618876"/>
            <a:ext cx="2393261" cy="59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8362163" y="5928568"/>
            <a:ext cx="1636328" cy="59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AI/NLP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5722427" y="8104216"/>
            <a:ext cx="1944697" cy="59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2826148" y="5546376"/>
            <a:ext cx="2917326" cy="40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2"/>
              </a:lnSpc>
            </a:pPr>
            <a:r>
              <a:rPr lang="en-US" sz="2373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 MODEL+ GTTS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2745166" y="8123266"/>
            <a:ext cx="3200194" cy="43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51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WEBSOCKETS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357" y="-702124"/>
            <a:ext cx="18610055" cy="10977500"/>
          </a:xfrm>
          <a:custGeom>
            <a:avLst/>
            <a:gdLst/>
            <a:ahLst/>
            <a:cxnLst/>
            <a:rect l="l" t="t" r="r" b="b"/>
            <a:pathLst>
              <a:path w="18610055" h="10977500">
                <a:moveTo>
                  <a:pt x="0" y="0"/>
                </a:moveTo>
                <a:lnTo>
                  <a:pt x="18610055" y="0"/>
                </a:lnTo>
                <a:lnTo>
                  <a:pt x="18610055" y="10977499"/>
                </a:lnTo>
                <a:lnTo>
                  <a:pt x="0" y="10977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4347" y="325685"/>
            <a:ext cx="814633" cy="8146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82" y="0"/>
                  </a:moveTo>
                  <a:lnTo>
                    <a:pt x="594218" y="0"/>
                  </a:lnTo>
                  <a:cubicBezTo>
                    <a:pt x="652190" y="0"/>
                    <a:pt x="707787" y="23029"/>
                    <a:pt x="748779" y="64021"/>
                  </a:cubicBezTo>
                  <a:cubicBezTo>
                    <a:pt x="789771" y="105013"/>
                    <a:pt x="812800" y="160610"/>
                    <a:pt x="812800" y="218582"/>
                  </a:cubicBezTo>
                  <a:lnTo>
                    <a:pt x="812800" y="594218"/>
                  </a:lnTo>
                  <a:cubicBezTo>
                    <a:pt x="812800" y="652190"/>
                    <a:pt x="789771" y="707787"/>
                    <a:pt x="748779" y="748779"/>
                  </a:cubicBezTo>
                  <a:cubicBezTo>
                    <a:pt x="707787" y="789771"/>
                    <a:pt x="652190" y="812800"/>
                    <a:pt x="594218" y="812800"/>
                  </a:cubicBezTo>
                  <a:lnTo>
                    <a:pt x="218582" y="812800"/>
                  </a:lnTo>
                  <a:cubicBezTo>
                    <a:pt x="160610" y="812800"/>
                    <a:pt x="105013" y="789771"/>
                    <a:pt x="64021" y="748779"/>
                  </a:cubicBezTo>
                  <a:cubicBezTo>
                    <a:pt x="23029" y="707787"/>
                    <a:pt x="0" y="652190"/>
                    <a:pt x="0" y="594218"/>
                  </a:cubicBezTo>
                  <a:lnTo>
                    <a:pt x="0" y="218582"/>
                  </a:lnTo>
                  <a:cubicBezTo>
                    <a:pt x="0" y="160610"/>
                    <a:pt x="23029" y="105013"/>
                    <a:pt x="64021" y="64021"/>
                  </a:cubicBezTo>
                  <a:cubicBezTo>
                    <a:pt x="105013" y="23029"/>
                    <a:pt x="160610" y="0"/>
                    <a:pt x="218582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460630" y="3688604"/>
            <a:ext cx="17300519" cy="2378821"/>
          </a:xfrm>
          <a:custGeom>
            <a:avLst/>
            <a:gdLst/>
            <a:ahLst/>
            <a:cxnLst/>
            <a:rect l="l" t="t" r="r" b="b"/>
            <a:pathLst>
              <a:path w="17300519" h="2378821">
                <a:moveTo>
                  <a:pt x="0" y="0"/>
                </a:moveTo>
                <a:lnTo>
                  <a:pt x="17300518" y="0"/>
                </a:lnTo>
                <a:lnTo>
                  <a:pt x="17300518" y="2378821"/>
                </a:lnTo>
                <a:lnTo>
                  <a:pt x="0" y="2378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861185" y="1557922"/>
            <a:ext cx="10789393" cy="93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7"/>
              </a:lnSpc>
              <a:spcBef>
                <a:spcPct val="0"/>
              </a:spcBef>
            </a:pPr>
            <a:r>
              <a:rPr lang="en-US" sz="541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End-to-End System Flowchart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0140" y="6610350"/>
            <a:ext cx="16991483" cy="194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  <a:spcBef>
                <a:spcPct val="0"/>
              </a:spcBef>
            </a:pPr>
            <a:r>
              <a:rPr lang="en-US" sz="278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flowchart illustrates the seamless pipeline of </a:t>
            </a:r>
            <a:r>
              <a:rPr lang="en-US" sz="278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SignSpeak</a:t>
            </a:r>
            <a:r>
              <a:rPr lang="en-US" sz="278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— from capturing hand gestures via webcam, processing them through AI-based gesture recognition, enhancing with natural </a:t>
            </a:r>
            <a:r>
              <a:rPr lang="en-US" sz="27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 generation, and finally delivering multilingual speech and text outputs. </a:t>
            </a:r>
            <a:r>
              <a:rPr lang="en-US" sz="278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feedback and accessibility modules make this a complete assistive solution.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9" y="0"/>
            <a:ext cx="18291849" cy="10289165"/>
          </a:xfrm>
          <a:custGeom>
            <a:avLst/>
            <a:gdLst/>
            <a:ahLst/>
            <a:cxnLst/>
            <a:rect l="l" t="t" r="r" b="b"/>
            <a:pathLst>
              <a:path w="18291849" h="10289165">
                <a:moveTo>
                  <a:pt x="0" y="0"/>
                </a:moveTo>
                <a:lnTo>
                  <a:pt x="18291849" y="0"/>
                </a:lnTo>
                <a:lnTo>
                  <a:pt x="18291849" y="10289165"/>
                </a:lnTo>
                <a:lnTo>
                  <a:pt x="0" y="10289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5978" y="1691161"/>
            <a:ext cx="5360060" cy="6850318"/>
            <a:chOff x="0" y="0"/>
            <a:chExt cx="7146747" cy="91337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5548" r="25548"/>
            <a:stretch>
              <a:fillRect/>
            </a:stretch>
          </p:blipFill>
          <p:spPr>
            <a:xfrm>
              <a:off x="0" y="0"/>
              <a:ext cx="7146747" cy="913375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" name="Group 5"/>
          <p:cNvGrpSpPr/>
          <p:nvPr/>
        </p:nvGrpSpPr>
        <p:grpSpPr>
          <a:xfrm>
            <a:off x="2986995" y="3591500"/>
            <a:ext cx="3498835" cy="4483282"/>
            <a:chOff x="0" y="0"/>
            <a:chExt cx="4665113" cy="597771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4782" r="24782"/>
            <a:stretch>
              <a:fillRect/>
            </a:stretch>
          </p:blipFill>
          <p:spPr>
            <a:xfrm>
              <a:off x="0" y="0"/>
              <a:ext cx="4665113" cy="59777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0" name="Group 10"/>
          <p:cNvGrpSpPr/>
          <p:nvPr/>
        </p:nvGrpSpPr>
        <p:grpSpPr>
          <a:xfrm>
            <a:off x="17078709" y="8541479"/>
            <a:ext cx="1092056" cy="109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7116207" y="3096340"/>
            <a:ext cx="4336249" cy="433624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6535" tIns="26535" rIns="26535" bIns="26535" rtlCol="0" anchor="ctr"/>
            <a:lstStyle/>
            <a:p>
              <a:pPr algn="ctr">
                <a:lnSpc>
                  <a:spcPts val="124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7344666" y="3334730"/>
            <a:ext cx="3879331" cy="387933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6535" tIns="26535" rIns="26535" bIns="26535" rtlCol="0" anchor="ctr"/>
            <a:lstStyle/>
            <a:p>
              <a:pPr algn="ctr">
                <a:lnSpc>
                  <a:spcPts val="1243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9941249" y="7095739"/>
            <a:ext cx="278369" cy="27836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88B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6535" tIns="26535" rIns="26535" bIns="26535" rtlCol="0" anchor="ctr"/>
            <a:lstStyle/>
            <a:p>
              <a:pPr algn="ctr">
                <a:lnSpc>
                  <a:spcPts val="124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332455" y="3549126"/>
            <a:ext cx="3894166" cy="359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731" spc="154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WHY  </a:t>
            </a:r>
            <a:r>
              <a:rPr lang="en-US" sz="6731" spc="154" dirty="0" err="1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SignSpeak</a:t>
            </a:r>
            <a:r>
              <a:rPr lang="en-US" sz="6731" spc="154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 STANDS </a:t>
            </a:r>
          </a:p>
          <a:p>
            <a:pPr algn="ctr">
              <a:lnSpc>
                <a:spcPts val="7000"/>
              </a:lnSpc>
            </a:pPr>
            <a:r>
              <a:rPr lang="en-US" sz="6731" spc="154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OUT?</a:t>
            </a:r>
          </a:p>
        </p:txBody>
      </p:sp>
      <p:grpSp>
        <p:nvGrpSpPr>
          <p:cNvPr id="26" name="Group 26"/>
          <p:cNvGrpSpPr/>
          <p:nvPr/>
        </p:nvGrpSpPr>
        <p:grpSpPr>
          <a:xfrm rot="-5400000">
            <a:off x="10813030" y="6374549"/>
            <a:ext cx="278369" cy="27836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C3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6535" tIns="26535" rIns="26535" bIns="26535" rtlCol="0" anchor="ctr"/>
            <a:lstStyle/>
            <a:p>
              <a:pPr algn="ctr">
                <a:lnSpc>
                  <a:spcPts val="1243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5400000">
            <a:off x="11241099" y="5093799"/>
            <a:ext cx="278369" cy="27836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EDC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6535" tIns="26535" rIns="26535" bIns="26535" rtlCol="0" anchor="ctr"/>
            <a:lstStyle/>
            <a:p>
              <a:pPr algn="ctr">
                <a:lnSpc>
                  <a:spcPts val="1243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5400000">
            <a:off x="10780456" y="3785809"/>
            <a:ext cx="278369" cy="27836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A4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6535" tIns="26535" rIns="26535" bIns="26535" rtlCol="0" anchor="ctr"/>
            <a:lstStyle/>
            <a:p>
              <a:pPr algn="ctr">
                <a:lnSpc>
                  <a:spcPts val="1243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5400000">
            <a:off x="9941249" y="3152614"/>
            <a:ext cx="278369" cy="27836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44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6535" tIns="26535" rIns="26535" bIns="26535" rtlCol="0" anchor="ctr"/>
            <a:lstStyle/>
            <a:p>
              <a:pPr algn="ctr">
                <a:lnSpc>
                  <a:spcPts val="1243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919640" y="1673199"/>
            <a:ext cx="4376054" cy="890719"/>
            <a:chOff x="0" y="0"/>
            <a:chExt cx="199662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96620" cy="406400"/>
            </a:xfrm>
            <a:custGeom>
              <a:avLst/>
              <a:gdLst/>
              <a:ahLst/>
              <a:cxnLst/>
              <a:rect l="l" t="t" r="r" b="b"/>
              <a:pathLst>
                <a:path w="1996620" h="406400">
                  <a:moveTo>
                    <a:pt x="1793420" y="0"/>
                  </a:moveTo>
                  <a:cubicBezTo>
                    <a:pt x="1905644" y="0"/>
                    <a:pt x="1996620" y="90976"/>
                    <a:pt x="1996620" y="203200"/>
                  </a:cubicBezTo>
                  <a:cubicBezTo>
                    <a:pt x="1996620" y="315424"/>
                    <a:pt x="1905644" y="406400"/>
                    <a:pt x="17934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1996620" cy="434975"/>
            </a:xfrm>
            <a:prstGeom prst="rect">
              <a:avLst/>
            </a:prstGeom>
          </p:spPr>
          <p:txBody>
            <a:bodyPr lIns="52764" tIns="52764" rIns="52764" bIns="52764" rtlCol="0" anchor="ctr"/>
            <a:lstStyle/>
            <a:p>
              <a:pPr algn="ctr">
                <a:lnSpc>
                  <a:spcPts val="2391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237426" y="3015080"/>
            <a:ext cx="4405148" cy="896641"/>
            <a:chOff x="0" y="0"/>
            <a:chExt cx="1996620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996620" cy="406400"/>
            </a:xfrm>
            <a:custGeom>
              <a:avLst/>
              <a:gdLst/>
              <a:ahLst/>
              <a:cxnLst/>
              <a:rect l="l" t="t" r="r" b="b"/>
              <a:pathLst>
                <a:path w="1996620" h="406400">
                  <a:moveTo>
                    <a:pt x="1793420" y="0"/>
                  </a:moveTo>
                  <a:cubicBezTo>
                    <a:pt x="1905644" y="0"/>
                    <a:pt x="1996620" y="90976"/>
                    <a:pt x="1996620" y="203200"/>
                  </a:cubicBezTo>
                  <a:cubicBezTo>
                    <a:pt x="1996620" y="315424"/>
                    <a:pt x="1905644" y="406400"/>
                    <a:pt x="17934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996620" cy="434975"/>
            </a:xfrm>
            <a:prstGeom prst="rect">
              <a:avLst/>
            </a:prstGeom>
          </p:spPr>
          <p:txBody>
            <a:bodyPr lIns="52764" tIns="52764" rIns="52764" bIns="52764" rtlCol="0" anchor="ctr"/>
            <a:lstStyle/>
            <a:p>
              <a:pPr algn="ctr">
                <a:lnSpc>
                  <a:spcPts val="2391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673005" y="4712033"/>
            <a:ext cx="4193593" cy="931738"/>
            <a:chOff x="0" y="0"/>
            <a:chExt cx="1829137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829137" cy="406400"/>
            </a:xfrm>
            <a:custGeom>
              <a:avLst/>
              <a:gdLst/>
              <a:ahLst/>
              <a:cxnLst/>
              <a:rect l="l" t="t" r="r" b="b"/>
              <a:pathLst>
                <a:path w="1829137" h="406400">
                  <a:moveTo>
                    <a:pt x="1625937" y="0"/>
                  </a:moveTo>
                  <a:cubicBezTo>
                    <a:pt x="1738161" y="0"/>
                    <a:pt x="1829137" y="90976"/>
                    <a:pt x="1829137" y="203200"/>
                  </a:cubicBezTo>
                  <a:cubicBezTo>
                    <a:pt x="1829137" y="315424"/>
                    <a:pt x="1738161" y="406400"/>
                    <a:pt x="16259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829137" cy="434975"/>
            </a:xfrm>
            <a:prstGeom prst="rect">
              <a:avLst/>
            </a:prstGeom>
          </p:spPr>
          <p:txBody>
            <a:bodyPr lIns="52764" tIns="52764" rIns="52764" bIns="52764" rtlCol="0" anchor="ctr"/>
            <a:lstStyle/>
            <a:p>
              <a:pPr algn="ctr">
                <a:lnSpc>
                  <a:spcPts val="2391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978509" y="6569473"/>
            <a:ext cx="4664065" cy="935751"/>
            <a:chOff x="0" y="0"/>
            <a:chExt cx="2025621" cy="4064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025621" cy="406400"/>
            </a:xfrm>
            <a:custGeom>
              <a:avLst/>
              <a:gdLst/>
              <a:ahLst/>
              <a:cxnLst/>
              <a:rect l="l" t="t" r="r" b="b"/>
              <a:pathLst>
                <a:path w="2025621" h="406400">
                  <a:moveTo>
                    <a:pt x="1822421" y="0"/>
                  </a:moveTo>
                  <a:cubicBezTo>
                    <a:pt x="1934645" y="0"/>
                    <a:pt x="2025621" y="90976"/>
                    <a:pt x="2025621" y="203200"/>
                  </a:cubicBezTo>
                  <a:cubicBezTo>
                    <a:pt x="2025621" y="315424"/>
                    <a:pt x="1934645" y="406400"/>
                    <a:pt x="18224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2025621" cy="434975"/>
            </a:xfrm>
            <a:prstGeom prst="rect">
              <a:avLst/>
            </a:prstGeom>
          </p:spPr>
          <p:txBody>
            <a:bodyPr lIns="52764" tIns="52764" rIns="52764" bIns="52764" rtlCol="0" anchor="ctr"/>
            <a:lstStyle/>
            <a:p>
              <a:pPr algn="ctr">
                <a:lnSpc>
                  <a:spcPts val="2391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726712" y="7911781"/>
            <a:ext cx="5044457" cy="1026769"/>
            <a:chOff x="0" y="0"/>
            <a:chExt cx="1996620" cy="406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996620" cy="406400"/>
            </a:xfrm>
            <a:custGeom>
              <a:avLst/>
              <a:gdLst/>
              <a:ahLst/>
              <a:cxnLst/>
              <a:rect l="l" t="t" r="r" b="b"/>
              <a:pathLst>
                <a:path w="1996620" h="406400">
                  <a:moveTo>
                    <a:pt x="1793420" y="0"/>
                  </a:moveTo>
                  <a:cubicBezTo>
                    <a:pt x="1905644" y="0"/>
                    <a:pt x="1996620" y="90976"/>
                    <a:pt x="1996620" y="203200"/>
                  </a:cubicBezTo>
                  <a:cubicBezTo>
                    <a:pt x="1996620" y="315424"/>
                    <a:pt x="1905644" y="406400"/>
                    <a:pt x="17934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1996620" cy="434975"/>
            </a:xfrm>
            <a:prstGeom prst="rect">
              <a:avLst/>
            </a:prstGeom>
          </p:spPr>
          <p:txBody>
            <a:bodyPr lIns="52764" tIns="52764" rIns="52764" bIns="52764" rtlCol="0" anchor="ctr"/>
            <a:lstStyle/>
            <a:p>
              <a:pPr algn="ctr">
                <a:lnSpc>
                  <a:spcPts val="2391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11761554" y="5080407"/>
            <a:ext cx="475871" cy="278626"/>
          </a:xfrm>
          <a:custGeom>
            <a:avLst/>
            <a:gdLst/>
            <a:ahLst/>
            <a:cxnLst/>
            <a:rect l="l" t="t" r="r" b="b"/>
            <a:pathLst>
              <a:path w="475871" h="278626">
                <a:moveTo>
                  <a:pt x="0" y="0"/>
                </a:moveTo>
                <a:lnTo>
                  <a:pt x="475872" y="0"/>
                </a:lnTo>
                <a:lnTo>
                  <a:pt x="475872" y="278625"/>
                </a:lnTo>
                <a:lnTo>
                  <a:pt x="0" y="278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499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4" name="Freeform 54"/>
          <p:cNvSpPr/>
          <p:nvPr/>
        </p:nvSpPr>
        <p:spPr>
          <a:xfrm rot="1820444">
            <a:off x="11336672" y="6663060"/>
            <a:ext cx="454301" cy="278626"/>
          </a:xfrm>
          <a:custGeom>
            <a:avLst/>
            <a:gdLst/>
            <a:ahLst/>
            <a:cxnLst/>
            <a:rect l="l" t="t" r="r" b="b"/>
            <a:pathLst>
              <a:path w="454301" h="278626">
                <a:moveTo>
                  <a:pt x="0" y="0"/>
                </a:moveTo>
                <a:lnTo>
                  <a:pt x="454301" y="0"/>
                </a:lnTo>
                <a:lnTo>
                  <a:pt x="454301" y="278626"/>
                </a:lnTo>
                <a:lnTo>
                  <a:pt x="0" y="278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18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Freeform 55"/>
          <p:cNvSpPr/>
          <p:nvPr/>
        </p:nvSpPr>
        <p:spPr>
          <a:xfrm rot="2932163">
            <a:off x="10214519" y="7569639"/>
            <a:ext cx="490502" cy="278626"/>
          </a:xfrm>
          <a:custGeom>
            <a:avLst/>
            <a:gdLst/>
            <a:ahLst/>
            <a:cxnLst/>
            <a:rect l="l" t="t" r="r" b="b"/>
            <a:pathLst>
              <a:path w="490502" h="278626">
                <a:moveTo>
                  <a:pt x="0" y="0"/>
                </a:moveTo>
                <a:lnTo>
                  <a:pt x="490502" y="0"/>
                </a:lnTo>
                <a:lnTo>
                  <a:pt x="490502" y="278625"/>
                </a:lnTo>
                <a:lnTo>
                  <a:pt x="0" y="2786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425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6" name="Freeform 56"/>
          <p:cNvSpPr/>
          <p:nvPr/>
        </p:nvSpPr>
        <p:spPr>
          <a:xfrm rot="-1511026">
            <a:off x="11262188" y="3523899"/>
            <a:ext cx="498957" cy="278626"/>
          </a:xfrm>
          <a:custGeom>
            <a:avLst/>
            <a:gdLst/>
            <a:ahLst/>
            <a:cxnLst/>
            <a:rect l="l" t="t" r="r" b="b"/>
            <a:pathLst>
              <a:path w="498957" h="278626">
                <a:moveTo>
                  <a:pt x="0" y="0"/>
                </a:moveTo>
                <a:lnTo>
                  <a:pt x="498957" y="0"/>
                </a:lnTo>
                <a:lnTo>
                  <a:pt x="498957" y="278626"/>
                </a:lnTo>
                <a:lnTo>
                  <a:pt x="0" y="2786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384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7" name="Freeform 57"/>
          <p:cNvSpPr/>
          <p:nvPr/>
        </p:nvSpPr>
        <p:spPr>
          <a:xfrm rot="-3190806">
            <a:off x="10211460" y="2614072"/>
            <a:ext cx="504881" cy="278626"/>
          </a:xfrm>
          <a:custGeom>
            <a:avLst/>
            <a:gdLst/>
            <a:ahLst/>
            <a:cxnLst/>
            <a:rect l="l" t="t" r="r" b="b"/>
            <a:pathLst>
              <a:path w="504881" h="278626">
                <a:moveTo>
                  <a:pt x="0" y="0"/>
                </a:moveTo>
                <a:lnTo>
                  <a:pt x="504881" y="0"/>
                </a:lnTo>
                <a:lnTo>
                  <a:pt x="504881" y="278625"/>
                </a:lnTo>
                <a:lnTo>
                  <a:pt x="0" y="2786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13560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8" name="Group 58"/>
          <p:cNvGrpSpPr/>
          <p:nvPr/>
        </p:nvGrpSpPr>
        <p:grpSpPr>
          <a:xfrm>
            <a:off x="324347" y="325685"/>
            <a:ext cx="814633" cy="814633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82" y="0"/>
                  </a:moveTo>
                  <a:lnTo>
                    <a:pt x="594218" y="0"/>
                  </a:lnTo>
                  <a:cubicBezTo>
                    <a:pt x="652190" y="0"/>
                    <a:pt x="707787" y="23029"/>
                    <a:pt x="748779" y="64021"/>
                  </a:cubicBezTo>
                  <a:cubicBezTo>
                    <a:pt x="789771" y="105013"/>
                    <a:pt x="812800" y="160610"/>
                    <a:pt x="812800" y="218582"/>
                  </a:cubicBezTo>
                  <a:lnTo>
                    <a:pt x="812800" y="594218"/>
                  </a:lnTo>
                  <a:cubicBezTo>
                    <a:pt x="812800" y="652190"/>
                    <a:pt x="789771" y="707787"/>
                    <a:pt x="748779" y="748779"/>
                  </a:cubicBezTo>
                  <a:cubicBezTo>
                    <a:pt x="707787" y="789771"/>
                    <a:pt x="652190" y="812800"/>
                    <a:pt x="594218" y="812800"/>
                  </a:cubicBezTo>
                  <a:lnTo>
                    <a:pt x="218582" y="812800"/>
                  </a:lnTo>
                  <a:cubicBezTo>
                    <a:pt x="160610" y="812800"/>
                    <a:pt x="105013" y="789771"/>
                    <a:pt x="64021" y="748779"/>
                  </a:cubicBezTo>
                  <a:cubicBezTo>
                    <a:pt x="23029" y="707787"/>
                    <a:pt x="0" y="652190"/>
                    <a:pt x="0" y="594218"/>
                  </a:cubicBezTo>
                  <a:lnTo>
                    <a:pt x="0" y="218582"/>
                  </a:lnTo>
                  <a:cubicBezTo>
                    <a:pt x="0" y="160610"/>
                    <a:pt x="23029" y="105013"/>
                    <a:pt x="64021" y="64021"/>
                  </a:cubicBezTo>
                  <a:cubicBezTo>
                    <a:pt x="105013" y="23029"/>
                    <a:pt x="160610" y="0"/>
                    <a:pt x="218582" y="0"/>
                  </a:cubicBez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2734069" y="6830948"/>
            <a:ext cx="3270741" cy="73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5"/>
              </a:lnSpc>
            </a:pPr>
            <a:r>
              <a:rPr lang="en-US" sz="189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Ready for real-world use in schools, hospitals, public spaces</a:t>
            </a:r>
          </a:p>
          <a:p>
            <a:pPr algn="l">
              <a:lnSpc>
                <a:spcPts val="1985"/>
              </a:lnSpc>
              <a:spcBef>
                <a:spcPct val="0"/>
              </a:spcBef>
            </a:pPr>
            <a:endParaRPr lang="en-US" sz="1891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1519468" y="8120179"/>
            <a:ext cx="3512874" cy="49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5"/>
              </a:lnSpc>
              <a:spcBef>
                <a:spcPct val="0"/>
              </a:spcBef>
            </a:pPr>
            <a:r>
              <a:rPr lang="en-US" sz="189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Future-ready architecture (avatars, AR, offline, multilingual NLP)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370831" y="4888903"/>
            <a:ext cx="3108308" cy="73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5"/>
              </a:lnSpc>
            </a:pPr>
            <a:r>
              <a:rPr lang="en-US" sz="189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Ultra-modern + accessibility-centric design</a:t>
            </a:r>
          </a:p>
          <a:p>
            <a:pPr algn="l">
              <a:lnSpc>
                <a:spcPts val="1985"/>
              </a:lnSpc>
              <a:spcBef>
                <a:spcPct val="0"/>
              </a:spcBef>
            </a:pPr>
            <a:endParaRPr lang="en-US" sz="1891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3112028" y="3178010"/>
            <a:ext cx="2892783" cy="73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5"/>
              </a:lnSpc>
            </a:pPr>
            <a:r>
              <a:rPr lang="en-US" sz="189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Most feature-rich sign platform in a hackathon</a:t>
            </a:r>
          </a:p>
          <a:p>
            <a:pPr algn="l">
              <a:lnSpc>
                <a:spcPts val="1985"/>
              </a:lnSpc>
              <a:spcBef>
                <a:spcPct val="0"/>
              </a:spcBef>
            </a:pPr>
            <a:endParaRPr lang="en-US" sz="1891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1468872" y="1830207"/>
            <a:ext cx="3089547" cy="73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5"/>
              </a:lnSpc>
            </a:pPr>
            <a:r>
              <a:rPr lang="en-US" sz="189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Custom-trained AI model for real-time sign recognition</a:t>
            </a:r>
          </a:p>
          <a:p>
            <a:pPr algn="l">
              <a:lnSpc>
                <a:spcPts val="1985"/>
              </a:lnSpc>
              <a:spcBef>
                <a:spcPct val="0"/>
              </a:spcBef>
            </a:pPr>
            <a:endParaRPr lang="en-US" sz="1891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90095" y="0"/>
            <a:ext cx="21183428" cy="10353400"/>
          </a:xfrm>
          <a:custGeom>
            <a:avLst/>
            <a:gdLst/>
            <a:ahLst/>
            <a:cxnLst/>
            <a:rect l="l" t="t" r="r" b="b"/>
            <a:pathLst>
              <a:path w="21183428" h="10353400">
                <a:moveTo>
                  <a:pt x="0" y="0"/>
                </a:moveTo>
                <a:lnTo>
                  <a:pt x="21183428" y="0"/>
                </a:lnTo>
                <a:lnTo>
                  <a:pt x="21183428" y="10353400"/>
                </a:lnTo>
                <a:lnTo>
                  <a:pt x="0" y="10353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16777" y="4065461"/>
            <a:ext cx="4584667" cy="3691935"/>
            <a:chOff x="0" y="0"/>
            <a:chExt cx="992881" cy="7995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2881" cy="799546"/>
            </a:xfrm>
            <a:custGeom>
              <a:avLst/>
              <a:gdLst/>
              <a:ahLst/>
              <a:cxnLst/>
              <a:rect l="l" t="t" r="r" b="b"/>
              <a:pathLst>
                <a:path w="992881" h="799546">
                  <a:moveTo>
                    <a:pt x="0" y="0"/>
                  </a:moveTo>
                  <a:lnTo>
                    <a:pt x="789681" y="0"/>
                  </a:lnTo>
                  <a:lnTo>
                    <a:pt x="992881" y="399773"/>
                  </a:lnTo>
                  <a:lnTo>
                    <a:pt x="789681" y="799546"/>
                  </a:lnTo>
                  <a:lnTo>
                    <a:pt x="0" y="799546"/>
                  </a:lnTo>
                  <a:lnTo>
                    <a:pt x="203200" y="399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A4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7800" y="-28575"/>
              <a:ext cx="738881" cy="828121"/>
            </a:xfrm>
            <a:prstGeom prst="rect">
              <a:avLst/>
            </a:prstGeom>
          </p:spPr>
          <p:txBody>
            <a:bodyPr lIns="101693" tIns="101693" rIns="101693" bIns="101693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01714" y="4065461"/>
            <a:ext cx="4584667" cy="3691935"/>
            <a:chOff x="0" y="0"/>
            <a:chExt cx="992881" cy="799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2881" cy="799546"/>
            </a:xfrm>
            <a:custGeom>
              <a:avLst/>
              <a:gdLst/>
              <a:ahLst/>
              <a:cxnLst/>
              <a:rect l="l" t="t" r="r" b="b"/>
              <a:pathLst>
                <a:path w="992881" h="799546">
                  <a:moveTo>
                    <a:pt x="0" y="0"/>
                  </a:moveTo>
                  <a:lnTo>
                    <a:pt x="789681" y="0"/>
                  </a:lnTo>
                  <a:lnTo>
                    <a:pt x="992881" y="399773"/>
                  </a:lnTo>
                  <a:lnTo>
                    <a:pt x="789681" y="799546"/>
                  </a:lnTo>
                  <a:lnTo>
                    <a:pt x="0" y="799546"/>
                  </a:lnTo>
                  <a:lnTo>
                    <a:pt x="203200" y="399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D1A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7800" y="-28575"/>
              <a:ext cx="738881" cy="828121"/>
            </a:xfrm>
            <a:prstGeom prst="rect">
              <a:avLst/>
            </a:prstGeom>
          </p:spPr>
          <p:txBody>
            <a:bodyPr lIns="101693" tIns="101693" rIns="101693" bIns="101693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01619" y="4065461"/>
            <a:ext cx="4584667" cy="3691935"/>
            <a:chOff x="0" y="0"/>
            <a:chExt cx="992881" cy="7995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2881" cy="799546"/>
            </a:xfrm>
            <a:custGeom>
              <a:avLst/>
              <a:gdLst/>
              <a:ahLst/>
              <a:cxnLst/>
              <a:rect l="l" t="t" r="r" b="b"/>
              <a:pathLst>
                <a:path w="992881" h="799546">
                  <a:moveTo>
                    <a:pt x="0" y="0"/>
                  </a:moveTo>
                  <a:lnTo>
                    <a:pt x="789681" y="0"/>
                  </a:lnTo>
                  <a:lnTo>
                    <a:pt x="992881" y="399773"/>
                  </a:lnTo>
                  <a:lnTo>
                    <a:pt x="789681" y="799546"/>
                  </a:lnTo>
                  <a:lnTo>
                    <a:pt x="0" y="799546"/>
                  </a:lnTo>
                  <a:lnTo>
                    <a:pt x="203200" y="399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D4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-28575"/>
              <a:ext cx="738881" cy="828121"/>
            </a:xfrm>
            <a:prstGeom prst="rect">
              <a:avLst/>
            </a:prstGeom>
          </p:spPr>
          <p:txBody>
            <a:bodyPr lIns="101693" tIns="101693" rIns="101693" bIns="101693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86556" y="4065461"/>
            <a:ext cx="4584667" cy="3691935"/>
            <a:chOff x="0" y="0"/>
            <a:chExt cx="992881" cy="7995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2881" cy="799546"/>
            </a:xfrm>
            <a:custGeom>
              <a:avLst/>
              <a:gdLst/>
              <a:ahLst/>
              <a:cxnLst/>
              <a:rect l="l" t="t" r="r" b="b"/>
              <a:pathLst>
                <a:path w="992881" h="799546">
                  <a:moveTo>
                    <a:pt x="0" y="0"/>
                  </a:moveTo>
                  <a:lnTo>
                    <a:pt x="789681" y="0"/>
                  </a:lnTo>
                  <a:lnTo>
                    <a:pt x="992881" y="399773"/>
                  </a:lnTo>
                  <a:lnTo>
                    <a:pt x="789681" y="799546"/>
                  </a:lnTo>
                  <a:lnTo>
                    <a:pt x="0" y="799546"/>
                  </a:lnTo>
                  <a:lnTo>
                    <a:pt x="203200" y="399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708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-28575"/>
              <a:ext cx="738881" cy="828121"/>
            </a:xfrm>
            <a:prstGeom prst="rect">
              <a:avLst/>
            </a:prstGeom>
          </p:spPr>
          <p:txBody>
            <a:bodyPr lIns="101693" tIns="101693" rIns="101693" bIns="101693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11257" y="3429353"/>
            <a:ext cx="1050537" cy="10505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01693" tIns="101693" rIns="101693" bIns="101693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41857" y="3540192"/>
            <a:ext cx="1050537" cy="10505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01693" tIns="101693" rIns="101693" bIns="101693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53677" y="3540192"/>
            <a:ext cx="1050537" cy="105053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01693" tIns="101693" rIns="101693" bIns="101693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631131" y="3540192"/>
            <a:ext cx="1050537" cy="105053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01693" tIns="101693" rIns="101693" bIns="101693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91515" y="1311531"/>
            <a:ext cx="16504970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1"/>
              </a:lnSpc>
            </a:pPr>
            <a:r>
              <a:rPr lang="en-US" sz="7606" b="1" dirty="0">
                <a:solidFill>
                  <a:srgbClr val="FFFFFF"/>
                </a:solidFill>
                <a:latin typeface="Canva Sans" panose="020B0604020202020204" charset="0"/>
                <a:ea typeface="Lazord Sans Serif Expanded Bold"/>
                <a:cs typeface="Lazord Sans Serif Expanded Bold"/>
                <a:sym typeface="Lazord Sans Serif Expanded Bold"/>
              </a:rPr>
              <a:t>REAL WORLD IMPACT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31473" y="3600174"/>
            <a:ext cx="3359607" cy="57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3458" dirty="0">
                <a:solidFill>
                  <a:srgbClr val="E4E6D6"/>
                </a:solidFill>
                <a:latin typeface="Canva Sans" panose="020B0604020202020204" charset="0"/>
                <a:ea typeface="Lazord Sans Serif Expanded"/>
                <a:cs typeface="Lazord Sans Serif Expanded"/>
                <a:sym typeface="Lazord Sans Serif Expande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42790" y="3695700"/>
            <a:ext cx="2048671" cy="57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4841"/>
              </a:lnSpc>
              <a:defRPr sz="3458">
                <a:solidFill>
                  <a:srgbClr val="E4E6D6"/>
                </a:solidFill>
                <a:latin typeface="Canva Sans" panose="020B0604020202020204" charset="0"/>
                <a:ea typeface="Lazord Sans Serif Expanded"/>
                <a:cs typeface="Lazord Sans Serif Expanded"/>
              </a:defRPr>
            </a:lvl1pPr>
          </a:lstStyle>
          <a:p>
            <a:r>
              <a:rPr lang="en-US" dirty="0">
                <a:sym typeface="Lazord Sans Serif Expande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73971" y="3771900"/>
            <a:ext cx="2809949" cy="57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3458" dirty="0">
                <a:solidFill>
                  <a:srgbClr val="E4E6D6"/>
                </a:solidFill>
                <a:latin typeface="Canva Sans" panose="020B0604020202020204" charset="0"/>
                <a:cs typeface="Lazord Sans Serif Expanded"/>
                <a:sym typeface="Lazord Sans Serif Expande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66039" y="3729180"/>
            <a:ext cx="2580721" cy="57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3458" dirty="0">
                <a:solidFill>
                  <a:srgbClr val="E4E6D6"/>
                </a:solidFill>
                <a:latin typeface="Canva Sans" panose="020B0604020202020204" charset="0"/>
                <a:cs typeface="Lazord Sans Serif Expanded"/>
                <a:sym typeface="Lazord Sans Serif Expanded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14310" y="4490194"/>
            <a:ext cx="2520460" cy="274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3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Enables millions with hearing/</a:t>
            </a:r>
          </a:p>
          <a:p>
            <a:pPr algn="l">
              <a:lnSpc>
                <a:spcPts val="4419"/>
              </a:lnSpc>
            </a:pPr>
            <a:r>
              <a:rPr lang="en-US" sz="3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speech impairments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49318" y="4830356"/>
            <a:ext cx="3094682" cy="219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3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Inclusive communication for everyone, everywhere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871529" y="4682393"/>
            <a:ext cx="2915027" cy="249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36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Breaking tech barriers with empathy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66039" y="4460830"/>
            <a:ext cx="2796879" cy="293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6"/>
              </a:lnSpc>
            </a:pPr>
            <a:r>
              <a:rPr lang="en-US" sz="3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From hackathon to deployment in real sectors</a:t>
            </a:r>
          </a:p>
        </p:txBody>
      </p:sp>
      <p:sp>
        <p:nvSpPr>
          <p:cNvPr id="36" name="Freeform 36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7" name="Group 37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24347" y="325685"/>
            <a:ext cx="814633" cy="81463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82" y="0"/>
                  </a:moveTo>
                  <a:lnTo>
                    <a:pt x="594218" y="0"/>
                  </a:lnTo>
                  <a:cubicBezTo>
                    <a:pt x="652190" y="0"/>
                    <a:pt x="707787" y="23029"/>
                    <a:pt x="748779" y="64021"/>
                  </a:cubicBezTo>
                  <a:cubicBezTo>
                    <a:pt x="789771" y="105013"/>
                    <a:pt x="812800" y="160610"/>
                    <a:pt x="812800" y="218582"/>
                  </a:cubicBezTo>
                  <a:lnTo>
                    <a:pt x="812800" y="594218"/>
                  </a:lnTo>
                  <a:cubicBezTo>
                    <a:pt x="812800" y="652190"/>
                    <a:pt x="789771" y="707787"/>
                    <a:pt x="748779" y="748779"/>
                  </a:cubicBezTo>
                  <a:cubicBezTo>
                    <a:pt x="707787" y="789771"/>
                    <a:pt x="652190" y="812800"/>
                    <a:pt x="594218" y="812800"/>
                  </a:cubicBezTo>
                  <a:lnTo>
                    <a:pt x="218582" y="812800"/>
                  </a:lnTo>
                  <a:cubicBezTo>
                    <a:pt x="160610" y="812800"/>
                    <a:pt x="105013" y="789771"/>
                    <a:pt x="64021" y="748779"/>
                  </a:cubicBezTo>
                  <a:cubicBezTo>
                    <a:pt x="23029" y="707787"/>
                    <a:pt x="0" y="652190"/>
                    <a:pt x="0" y="594218"/>
                  </a:cubicBezTo>
                  <a:lnTo>
                    <a:pt x="0" y="218582"/>
                  </a:lnTo>
                  <a:cubicBezTo>
                    <a:pt x="0" y="160610"/>
                    <a:pt x="23029" y="105013"/>
                    <a:pt x="64021" y="64021"/>
                  </a:cubicBezTo>
                  <a:cubicBezTo>
                    <a:pt x="105013" y="23029"/>
                    <a:pt x="160610" y="0"/>
                    <a:pt x="218582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55154" y="-43119"/>
            <a:ext cx="19805704" cy="10373237"/>
          </a:xfrm>
          <a:custGeom>
            <a:avLst/>
            <a:gdLst/>
            <a:ahLst/>
            <a:cxnLst/>
            <a:rect l="l" t="t" r="r" b="b"/>
            <a:pathLst>
              <a:path w="19805704" h="10373237">
                <a:moveTo>
                  <a:pt x="0" y="0"/>
                </a:moveTo>
                <a:lnTo>
                  <a:pt x="19805704" y="0"/>
                </a:lnTo>
                <a:lnTo>
                  <a:pt x="19805704" y="10373238"/>
                </a:lnTo>
                <a:lnTo>
                  <a:pt x="0" y="10373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665693" y="9042296"/>
            <a:ext cx="14956613" cy="724572"/>
            <a:chOff x="0" y="0"/>
            <a:chExt cx="4748734" cy="230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48735" cy="230052"/>
            </a:xfrm>
            <a:custGeom>
              <a:avLst/>
              <a:gdLst/>
              <a:ahLst/>
              <a:cxnLst/>
              <a:rect l="l" t="t" r="r" b="b"/>
              <a:pathLst>
                <a:path w="4748735" h="230052">
                  <a:moveTo>
                    <a:pt x="0" y="0"/>
                  </a:moveTo>
                  <a:lnTo>
                    <a:pt x="4748735" y="0"/>
                  </a:lnTo>
                  <a:lnTo>
                    <a:pt x="4748735" y="230052"/>
                  </a:lnTo>
                  <a:lnTo>
                    <a:pt x="0" y="230052"/>
                  </a:lnTo>
                  <a:close/>
                </a:path>
              </a:pathLst>
            </a:custGeom>
            <a:solidFill>
              <a:srgbClr val="00465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748734" cy="239577"/>
            </a:xfrm>
            <a:prstGeom prst="rect">
              <a:avLst/>
            </a:prstGeom>
          </p:spPr>
          <p:txBody>
            <a:bodyPr lIns="59259" tIns="59259" rIns="59259" bIns="59259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5693" y="3834842"/>
            <a:ext cx="2827257" cy="4780772"/>
            <a:chOff x="0" y="0"/>
            <a:chExt cx="719649" cy="12168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9649" cy="1216896"/>
            </a:xfrm>
            <a:custGeom>
              <a:avLst/>
              <a:gdLst/>
              <a:ahLst/>
              <a:cxnLst/>
              <a:rect l="l" t="t" r="r" b="b"/>
              <a:pathLst>
                <a:path w="719649" h="1216896">
                  <a:moveTo>
                    <a:pt x="0" y="0"/>
                  </a:moveTo>
                  <a:lnTo>
                    <a:pt x="719649" y="0"/>
                  </a:lnTo>
                  <a:lnTo>
                    <a:pt x="719649" y="1216896"/>
                  </a:lnTo>
                  <a:lnTo>
                    <a:pt x="0" y="1216896"/>
                  </a:lnTo>
                  <a:close/>
                </a:path>
              </a:pathLst>
            </a:custGeom>
            <a:solidFill>
              <a:srgbClr val="43D1A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19649" cy="1226421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2319" y="2377205"/>
            <a:ext cx="2820631" cy="1906682"/>
            <a:chOff x="0" y="0"/>
            <a:chExt cx="1166163" cy="7882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6163" cy="788299"/>
            </a:xfrm>
            <a:custGeom>
              <a:avLst/>
              <a:gdLst/>
              <a:ahLst/>
              <a:cxnLst/>
              <a:rect l="l" t="t" r="r" b="b"/>
              <a:pathLst>
                <a:path w="1166163" h="788299">
                  <a:moveTo>
                    <a:pt x="1166163" y="0"/>
                  </a:moveTo>
                  <a:lnTo>
                    <a:pt x="1166163" y="673999"/>
                  </a:lnTo>
                  <a:lnTo>
                    <a:pt x="583081" y="788299"/>
                  </a:lnTo>
                  <a:lnTo>
                    <a:pt x="0" y="673999"/>
                  </a:lnTo>
                  <a:lnTo>
                    <a:pt x="0" y="0"/>
                  </a:lnTo>
                  <a:lnTo>
                    <a:pt x="1166163" y="0"/>
                  </a:lnTo>
                  <a:close/>
                </a:path>
              </a:pathLst>
            </a:custGeom>
            <a:solidFill>
              <a:srgbClr val="4EA4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166163" cy="683524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98225" y="3834842"/>
            <a:ext cx="2827257" cy="4780772"/>
            <a:chOff x="0" y="0"/>
            <a:chExt cx="719649" cy="12168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9649" cy="1216896"/>
            </a:xfrm>
            <a:custGeom>
              <a:avLst/>
              <a:gdLst/>
              <a:ahLst/>
              <a:cxnLst/>
              <a:rect l="l" t="t" r="r" b="b"/>
              <a:pathLst>
                <a:path w="719649" h="1216896">
                  <a:moveTo>
                    <a:pt x="0" y="0"/>
                  </a:moveTo>
                  <a:lnTo>
                    <a:pt x="719649" y="0"/>
                  </a:lnTo>
                  <a:lnTo>
                    <a:pt x="719649" y="1216896"/>
                  </a:lnTo>
                  <a:lnTo>
                    <a:pt x="0" y="1216896"/>
                  </a:lnTo>
                  <a:close/>
                </a:path>
              </a:pathLst>
            </a:custGeom>
            <a:solidFill>
              <a:srgbClr val="40D4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719649" cy="1226421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704851" y="2377205"/>
            <a:ext cx="2820631" cy="1906682"/>
            <a:chOff x="0" y="0"/>
            <a:chExt cx="1166163" cy="7882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6163" cy="788299"/>
            </a:xfrm>
            <a:custGeom>
              <a:avLst/>
              <a:gdLst/>
              <a:ahLst/>
              <a:cxnLst/>
              <a:rect l="l" t="t" r="r" b="b"/>
              <a:pathLst>
                <a:path w="1166163" h="788299">
                  <a:moveTo>
                    <a:pt x="1166163" y="0"/>
                  </a:moveTo>
                  <a:lnTo>
                    <a:pt x="1166163" y="673999"/>
                  </a:lnTo>
                  <a:lnTo>
                    <a:pt x="583081" y="788299"/>
                  </a:lnTo>
                  <a:lnTo>
                    <a:pt x="0" y="673999"/>
                  </a:lnTo>
                  <a:lnTo>
                    <a:pt x="0" y="0"/>
                  </a:lnTo>
                  <a:lnTo>
                    <a:pt x="1166163" y="0"/>
                  </a:lnTo>
                  <a:close/>
                </a:path>
              </a:pathLst>
            </a:custGeom>
            <a:solidFill>
              <a:srgbClr val="1A9FA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166163" cy="683524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30756" y="3834842"/>
            <a:ext cx="2827257" cy="4780772"/>
            <a:chOff x="0" y="0"/>
            <a:chExt cx="719649" cy="12168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9649" cy="1216896"/>
            </a:xfrm>
            <a:custGeom>
              <a:avLst/>
              <a:gdLst/>
              <a:ahLst/>
              <a:cxnLst/>
              <a:rect l="l" t="t" r="r" b="b"/>
              <a:pathLst>
                <a:path w="719649" h="1216896">
                  <a:moveTo>
                    <a:pt x="0" y="0"/>
                  </a:moveTo>
                  <a:lnTo>
                    <a:pt x="719649" y="0"/>
                  </a:lnTo>
                  <a:lnTo>
                    <a:pt x="719649" y="1216896"/>
                  </a:lnTo>
                  <a:lnTo>
                    <a:pt x="0" y="1216896"/>
                  </a:lnTo>
                  <a:close/>
                </a:path>
              </a:pathLst>
            </a:custGeom>
            <a:solidFill>
              <a:srgbClr val="43D1A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719649" cy="1226421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37382" y="2377205"/>
            <a:ext cx="2820631" cy="1906682"/>
            <a:chOff x="0" y="0"/>
            <a:chExt cx="1166163" cy="78829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66163" cy="788299"/>
            </a:xfrm>
            <a:custGeom>
              <a:avLst/>
              <a:gdLst/>
              <a:ahLst/>
              <a:cxnLst/>
              <a:rect l="l" t="t" r="r" b="b"/>
              <a:pathLst>
                <a:path w="1166163" h="788299">
                  <a:moveTo>
                    <a:pt x="1166163" y="0"/>
                  </a:moveTo>
                  <a:lnTo>
                    <a:pt x="1166163" y="673999"/>
                  </a:lnTo>
                  <a:lnTo>
                    <a:pt x="583081" y="788299"/>
                  </a:lnTo>
                  <a:lnTo>
                    <a:pt x="0" y="673999"/>
                  </a:lnTo>
                  <a:lnTo>
                    <a:pt x="0" y="0"/>
                  </a:lnTo>
                  <a:lnTo>
                    <a:pt x="1166163" y="0"/>
                  </a:lnTo>
                  <a:close/>
                </a:path>
              </a:pathLst>
            </a:custGeom>
            <a:solidFill>
              <a:srgbClr val="4EA4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166163" cy="683524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762903" y="3834842"/>
            <a:ext cx="2827257" cy="4780772"/>
            <a:chOff x="0" y="0"/>
            <a:chExt cx="719649" cy="1216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9649" cy="1216896"/>
            </a:xfrm>
            <a:custGeom>
              <a:avLst/>
              <a:gdLst/>
              <a:ahLst/>
              <a:cxnLst/>
              <a:rect l="l" t="t" r="r" b="b"/>
              <a:pathLst>
                <a:path w="719649" h="1216896">
                  <a:moveTo>
                    <a:pt x="0" y="0"/>
                  </a:moveTo>
                  <a:lnTo>
                    <a:pt x="719649" y="0"/>
                  </a:lnTo>
                  <a:lnTo>
                    <a:pt x="719649" y="1216896"/>
                  </a:lnTo>
                  <a:lnTo>
                    <a:pt x="0" y="1216896"/>
                  </a:lnTo>
                  <a:close/>
                </a:path>
              </a:pathLst>
            </a:custGeom>
            <a:solidFill>
              <a:srgbClr val="40D4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719649" cy="1226421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69529" y="2377205"/>
            <a:ext cx="2820631" cy="1906682"/>
            <a:chOff x="0" y="0"/>
            <a:chExt cx="1166163" cy="78829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66163" cy="788299"/>
            </a:xfrm>
            <a:custGeom>
              <a:avLst/>
              <a:gdLst/>
              <a:ahLst/>
              <a:cxnLst/>
              <a:rect l="l" t="t" r="r" b="b"/>
              <a:pathLst>
                <a:path w="1166163" h="788299">
                  <a:moveTo>
                    <a:pt x="1166163" y="0"/>
                  </a:moveTo>
                  <a:lnTo>
                    <a:pt x="1166163" y="673999"/>
                  </a:lnTo>
                  <a:lnTo>
                    <a:pt x="583081" y="788299"/>
                  </a:lnTo>
                  <a:lnTo>
                    <a:pt x="0" y="673999"/>
                  </a:lnTo>
                  <a:lnTo>
                    <a:pt x="0" y="0"/>
                  </a:lnTo>
                  <a:lnTo>
                    <a:pt x="1166163" y="0"/>
                  </a:lnTo>
                  <a:close/>
                </a:path>
              </a:pathLst>
            </a:custGeom>
            <a:solidFill>
              <a:srgbClr val="1A9FA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1166163" cy="683524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95050" y="3834842"/>
            <a:ext cx="2827257" cy="4780772"/>
            <a:chOff x="0" y="0"/>
            <a:chExt cx="719649" cy="121689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19649" cy="1216896"/>
            </a:xfrm>
            <a:custGeom>
              <a:avLst/>
              <a:gdLst/>
              <a:ahLst/>
              <a:cxnLst/>
              <a:rect l="l" t="t" r="r" b="b"/>
              <a:pathLst>
                <a:path w="719649" h="1216896">
                  <a:moveTo>
                    <a:pt x="0" y="0"/>
                  </a:moveTo>
                  <a:lnTo>
                    <a:pt x="719649" y="0"/>
                  </a:lnTo>
                  <a:lnTo>
                    <a:pt x="719649" y="1216896"/>
                  </a:lnTo>
                  <a:lnTo>
                    <a:pt x="0" y="1216896"/>
                  </a:lnTo>
                  <a:close/>
                </a:path>
              </a:pathLst>
            </a:custGeom>
            <a:solidFill>
              <a:srgbClr val="43D1A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719649" cy="1226421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801676" y="2377205"/>
            <a:ext cx="2820631" cy="1906682"/>
            <a:chOff x="0" y="0"/>
            <a:chExt cx="1166163" cy="78829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66163" cy="788299"/>
            </a:xfrm>
            <a:custGeom>
              <a:avLst/>
              <a:gdLst/>
              <a:ahLst/>
              <a:cxnLst/>
              <a:rect l="l" t="t" r="r" b="b"/>
              <a:pathLst>
                <a:path w="1166163" h="788299">
                  <a:moveTo>
                    <a:pt x="1166163" y="0"/>
                  </a:moveTo>
                  <a:lnTo>
                    <a:pt x="1166163" y="673999"/>
                  </a:lnTo>
                  <a:lnTo>
                    <a:pt x="583081" y="788299"/>
                  </a:lnTo>
                  <a:lnTo>
                    <a:pt x="0" y="673999"/>
                  </a:lnTo>
                  <a:lnTo>
                    <a:pt x="0" y="0"/>
                  </a:lnTo>
                  <a:lnTo>
                    <a:pt x="1166163" y="0"/>
                  </a:lnTo>
                  <a:close/>
                </a:path>
              </a:pathLst>
            </a:custGeom>
            <a:solidFill>
              <a:srgbClr val="4EA4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1166163" cy="683524"/>
            </a:xfrm>
            <a:prstGeom prst="rect">
              <a:avLst/>
            </a:prstGeom>
          </p:spPr>
          <p:txBody>
            <a:bodyPr lIns="68297" tIns="68297" rIns="68297" bIns="6829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393824" y="1691707"/>
            <a:ext cx="1370996" cy="137099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1EC"/>
            </a:solidFill>
            <a:ln w="28575" cap="sq">
              <a:solidFill>
                <a:srgbClr val="004654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84587" tIns="84587" rIns="84587" bIns="8458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426355" y="1691707"/>
            <a:ext cx="1370996" cy="137099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1EC"/>
            </a:solidFill>
            <a:ln w="28575" cap="sq">
              <a:solidFill>
                <a:srgbClr val="2DA994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84587" tIns="84587" rIns="84587" bIns="8458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458502" y="1691707"/>
            <a:ext cx="1370996" cy="137099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1EC"/>
            </a:solidFill>
            <a:ln w="28575" cap="sq">
              <a:solidFill>
                <a:srgbClr val="4EA46A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84587" tIns="84587" rIns="84587" bIns="8458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493754" y="1691707"/>
            <a:ext cx="1370996" cy="137099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1EC"/>
            </a:solidFill>
            <a:ln w="28575" cap="sq">
              <a:solidFill>
                <a:srgbClr val="4383DD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84587" tIns="84587" rIns="84587" bIns="8458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525900" y="1691707"/>
            <a:ext cx="1370996" cy="1370996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1EC"/>
            </a:solidFill>
            <a:ln w="2857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84587" tIns="84587" rIns="84587" bIns="84587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2670985" y="1968868"/>
            <a:ext cx="816673" cy="816673"/>
          </a:xfrm>
          <a:custGeom>
            <a:avLst/>
            <a:gdLst/>
            <a:ahLst/>
            <a:cxnLst/>
            <a:rect l="l" t="t" r="r" b="b"/>
            <a:pathLst>
              <a:path w="816673" h="816673">
                <a:moveTo>
                  <a:pt x="0" y="0"/>
                </a:moveTo>
                <a:lnTo>
                  <a:pt x="816674" y="0"/>
                </a:lnTo>
                <a:lnTo>
                  <a:pt x="816674" y="816673"/>
                </a:lnTo>
                <a:lnTo>
                  <a:pt x="0" y="816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2" name="Freeform 52"/>
          <p:cNvSpPr/>
          <p:nvPr/>
        </p:nvSpPr>
        <p:spPr>
          <a:xfrm>
            <a:off x="17078709" y="9162942"/>
            <a:ext cx="941185" cy="941185"/>
          </a:xfrm>
          <a:custGeom>
            <a:avLst/>
            <a:gdLst/>
            <a:ahLst/>
            <a:cxnLst/>
            <a:rect l="l" t="t" r="r" b="b"/>
            <a:pathLst>
              <a:path w="941185" h="941185">
                <a:moveTo>
                  <a:pt x="0" y="0"/>
                </a:moveTo>
                <a:lnTo>
                  <a:pt x="941185" y="0"/>
                </a:lnTo>
                <a:lnTo>
                  <a:pt x="941185" y="941185"/>
                </a:lnTo>
                <a:lnTo>
                  <a:pt x="0" y="941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3" name="Group 53"/>
          <p:cNvGrpSpPr/>
          <p:nvPr/>
        </p:nvGrpSpPr>
        <p:grpSpPr>
          <a:xfrm>
            <a:off x="248783" y="9162942"/>
            <a:ext cx="890198" cy="890198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5" name="Freeform 55"/>
          <p:cNvSpPr/>
          <p:nvPr/>
        </p:nvSpPr>
        <p:spPr>
          <a:xfrm>
            <a:off x="5672530" y="1846557"/>
            <a:ext cx="866222" cy="1007235"/>
          </a:xfrm>
          <a:custGeom>
            <a:avLst/>
            <a:gdLst/>
            <a:ahLst/>
            <a:cxnLst/>
            <a:rect l="l" t="t" r="r" b="b"/>
            <a:pathLst>
              <a:path w="866222" h="1007235">
                <a:moveTo>
                  <a:pt x="0" y="0"/>
                </a:moveTo>
                <a:lnTo>
                  <a:pt x="866222" y="0"/>
                </a:lnTo>
                <a:lnTo>
                  <a:pt x="866222" y="1007236"/>
                </a:lnTo>
                <a:lnTo>
                  <a:pt x="0" y="1007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6" name="Freeform 56"/>
          <p:cNvSpPr/>
          <p:nvPr/>
        </p:nvSpPr>
        <p:spPr>
          <a:xfrm>
            <a:off x="8674722" y="1914280"/>
            <a:ext cx="945951" cy="925850"/>
          </a:xfrm>
          <a:custGeom>
            <a:avLst/>
            <a:gdLst/>
            <a:ahLst/>
            <a:cxnLst/>
            <a:rect l="l" t="t" r="r" b="b"/>
            <a:pathLst>
              <a:path w="945951" h="925850">
                <a:moveTo>
                  <a:pt x="0" y="0"/>
                </a:moveTo>
                <a:lnTo>
                  <a:pt x="945951" y="0"/>
                </a:lnTo>
                <a:lnTo>
                  <a:pt x="945951" y="925850"/>
                </a:lnTo>
                <a:lnTo>
                  <a:pt x="0" y="925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7" name="Freeform 57"/>
          <p:cNvSpPr/>
          <p:nvPr/>
        </p:nvSpPr>
        <p:spPr>
          <a:xfrm>
            <a:off x="11701475" y="1998723"/>
            <a:ext cx="950113" cy="718523"/>
          </a:xfrm>
          <a:custGeom>
            <a:avLst/>
            <a:gdLst/>
            <a:ahLst/>
            <a:cxnLst/>
            <a:rect l="l" t="t" r="r" b="b"/>
            <a:pathLst>
              <a:path w="950113" h="718523">
                <a:moveTo>
                  <a:pt x="0" y="0"/>
                </a:moveTo>
                <a:lnTo>
                  <a:pt x="950113" y="0"/>
                </a:lnTo>
                <a:lnTo>
                  <a:pt x="950113" y="718523"/>
                </a:lnTo>
                <a:lnTo>
                  <a:pt x="0" y="718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Freeform 58"/>
          <p:cNvSpPr/>
          <p:nvPr/>
        </p:nvSpPr>
        <p:spPr>
          <a:xfrm>
            <a:off x="14742685" y="1922353"/>
            <a:ext cx="973477" cy="871262"/>
          </a:xfrm>
          <a:custGeom>
            <a:avLst/>
            <a:gdLst/>
            <a:ahLst/>
            <a:cxnLst/>
            <a:rect l="l" t="t" r="r" b="b"/>
            <a:pathLst>
              <a:path w="973477" h="871262">
                <a:moveTo>
                  <a:pt x="0" y="0"/>
                </a:moveTo>
                <a:lnTo>
                  <a:pt x="973476" y="0"/>
                </a:lnTo>
                <a:lnTo>
                  <a:pt x="973476" y="871262"/>
                </a:lnTo>
                <a:lnTo>
                  <a:pt x="0" y="8712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9" name="TextBox 59"/>
          <p:cNvSpPr txBox="1"/>
          <p:nvPr/>
        </p:nvSpPr>
        <p:spPr>
          <a:xfrm>
            <a:off x="5532561" y="510607"/>
            <a:ext cx="722287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87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BUSINESS APPROACH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880871" y="3053178"/>
            <a:ext cx="2396902" cy="86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83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TARGET MARKET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842194" y="3102847"/>
            <a:ext cx="2539318" cy="86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83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FREEMIUM MODEL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802809" y="3134567"/>
            <a:ext cx="2682382" cy="80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664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B2B PARTNERSHIPS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909592" y="3102847"/>
            <a:ext cx="2539318" cy="80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664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GRANTS &amp; CSR FUNDING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036899" y="3134567"/>
            <a:ext cx="2539318" cy="80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664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FUTURE SAAS MODEL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816007" y="5021908"/>
            <a:ext cx="2539318" cy="291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497">
                <a:solidFill>
                  <a:srgbClr val="3B3B3B"/>
                </a:solidFill>
                <a:latin typeface="Public Sans"/>
                <a:ea typeface="Public Sans"/>
                <a:cs typeface="Public Sans"/>
                <a:sym typeface="Public Sans"/>
              </a:rPr>
              <a:t>Educational institutions, hospitals, government sectors, and public service environments</a:t>
            </a:r>
          </a:p>
          <a:p>
            <a:pPr algn="ctr">
              <a:lnSpc>
                <a:spcPts val="2797"/>
              </a:lnSpc>
            </a:pPr>
            <a:endParaRPr lang="en-US" sz="2497">
              <a:solidFill>
                <a:srgbClr val="3B3B3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4842194" y="5021908"/>
            <a:ext cx="2539318" cy="281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497">
                <a:solidFill>
                  <a:srgbClr val="3B3B3B"/>
                </a:solidFill>
                <a:latin typeface="Public Sans"/>
                <a:ea typeface="Public Sans"/>
                <a:cs typeface="Public Sans"/>
                <a:sym typeface="Public Sans"/>
              </a:rPr>
              <a:t>Basic real-time translation for free; premium features like multilingual support and avatars for a fee</a:t>
            </a:r>
          </a:p>
          <a:p>
            <a:pPr algn="ctr">
              <a:lnSpc>
                <a:spcPts val="1998"/>
              </a:lnSpc>
            </a:pPr>
            <a:endParaRPr lang="en-US" sz="2497">
              <a:solidFill>
                <a:srgbClr val="3B3B3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7874726" y="4990621"/>
            <a:ext cx="2539318" cy="224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664">
                <a:solidFill>
                  <a:srgbClr val="3B3B3B"/>
                </a:solidFill>
                <a:latin typeface="Public Sans"/>
                <a:ea typeface="Public Sans"/>
                <a:cs typeface="Public Sans"/>
                <a:sym typeface="Public Sans"/>
              </a:rPr>
              <a:t>Collaborate with NGOs, EdTechs, and assistive tech companies</a:t>
            </a:r>
          </a:p>
          <a:p>
            <a:pPr algn="ctr">
              <a:lnSpc>
                <a:spcPts val="1998"/>
              </a:lnSpc>
            </a:pPr>
            <a:endParaRPr lang="en-US" sz="2664">
              <a:solidFill>
                <a:srgbClr val="3B3B3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0909592" y="4911321"/>
            <a:ext cx="2539318" cy="281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497">
                <a:solidFill>
                  <a:srgbClr val="3B3B3B"/>
                </a:solidFill>
                <a:latin typeface="Public Sans"/>
                <a:ea typeface="Public Sans"/>
                <a:cs typeface="Public Sans"/>
                <a:sym typeface="Public Sans"/>
              </a:rPr>
              <a:t>Tap into accessibility innovation grants and corporate social responsibility initiatives</a:t>
            </a:r>
          </a:p>
          <a:p>
            <a:pPr algn="ctr">
              <a:lnSpc>
                <a:spcPts val="1998"/>
              </a:lnSpc>
            </a:pPr>
            <a:endParaRPr lang="en-US" sz="2497">
              <a:solidFill>
                <a:srgbClr val="3B3B3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13941739" y="4911321"/>
            <a:ext cx="2539318" cy="183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497">
                <a:solidFill>
                  <a:srgbClr val="3B3B3B"/>
                </a:solidFill>
                <a:latin typeface="Public Sans"/>
                <a:ea typeface="Public Sans"/>
                <a:cs typeface="Public Sans"/>
                <a:sym typeface="Public Sans"/>
              </a:rPr>
              <a:t>Subscription-based API for integration into 3rd party platforms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324347" y="325685"/>
            <a:ext cx="814633" cy="814633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8582" y="0"/>
                  </a:moveTo>
                  <a:lnTo>
                    <a:pt x="594218" y="0"/>
                  </a:lnTo>
                  <a:cubicBezTo>
                    <a:pt x="652190" y="0"/>
                    <a:pt x="707787" y="23029"/>
                    <a:pt x="748779" y="64021"/>
                  </a:cubicBezTo>
                  <a:cubicBezTo>
                    <a:pt x="789771" y="105013"/>
                    <a:pt x="812800" y="160610"/>
                    <a:pt x="812800" y="218582"/>
                  </a:cubicBezTo>
                  <a:lnTo>
                    <a:pt x="812800" y="594218"/>
                  </a:lnTo>
                  <a:cubicBezTo>
                    <a:pt x="812800" y="652190"/>
                    <a:pt x="789771" y="707787"/>
                    <a:pt x="748779" y="748779"/>
                  </a:cubicBezTo>
                  <a:cubicBezTo>
                    <a:pt x="707787" y="789771"/>
                    <a:pt x="652190" y="812800"/>
                    <a:pt x="594218" y="812800"/>
                  </a:cubicBezTo>
                  <a:lnTo>
                    <a:pt x="218582" y="812800"/>
                  </a:lnTo>
                  <a:cubicBezTo>
                    <a:pt x="160610" y="812800"/>
                    <a:pt x="105013" y="789771"/>
                    <a:pt x="64021" y="748779"/>
                  </a:cubicBezTo>
                  <a:cubicBezTo>
                    <a:pt x="23029" y="707787"/>
                    <a:pt x="0" y="652190"/>
                    <a:pt x="0" y="594218"/>
                  </a:cubicBezTo>
                  <a:lnTo>
                    <a:pt x="0" y="218582"/>
                  </a:lnTo>
                  <a:cubicBezTo>
                    <a:pt x="0" y="160610"/>
                    <a:pt x="23029" y="105013"/>
                    <a:pt x="64021" y="64021"/>
                  </a:cubicBezTo>
                  <a:cubicBezTo>
                    <a:pt x="105013" y="23029"/>
                    <a:pt x="160610" y="0"/>
                    <a:pt x="218582" y="0"/>
                  </a:cubicBez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347</Words>
  <Application>Microsoft Office PowerPoint</Application>
  <PresentationFormat>Custom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League Gothic</vt:lpstr>
      <vt:lpstr>Montserrat</vt:lpstr>
      <vt:lpstr>Oswald Bold</vt:lpstr>
      <vt:lpstr>Montserrat Ultra-Bold</vt:lpstr>
      <vt:lpstr>Georgia Pro Bold</vt:lpstr>
      <vt:lpstr>Calibri</vt:lpstr>
      <vt:lpstr>Lazord Sans Serif Expanded</vt:lpstr>
      <vt:lpstr>Canva Sans</vt:lpstr>
      <vt:lpstr>Open Sans 1 Bold</vt:lpstr>
      <vt:lpstr>Oswald</vt:lpstr>
      <vt:lpstr>Public Sans Bold</vt:lpstr>
      <vt:lpstr>Montserrat Bold</vt:lpstr>
      <vt:lpstr>Arial</vt:lpstr>
      <vt:lpstr>RoxboroughCF</vt:lpstr>
      <vt:lpstr>Migra Extra-Light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SignSpeak H4B 4.0</dc:title>
  <dc:creator>Rajat Mitra</dc:creator>
  <cp:lastModifiedBy>SRIJITA SAHA</cp:lastModifiedBy>
  <cp:revision>3</cp:revision>
  <dcterms:created xsi:type="dcterms:W3CDTF">2006-08-16T00:00:00Z</dcterms:created>
  <dcterms:modified xsi:type="dcterms:W3CDTF">2025-04-20T05:18:10Z</dcterms:modified>
  <dc:identifier>DAGk_0H8qEs</dc:identifier>
</cp:coreProperties>
</file>